
<file path=[Content_Types].xml><?xml version="1.0" encoding="utf-8"?>
<Types xmlns="http://schemas.openxmlformats.org/package/2006/content-types">
  <Default Extension="emf" ContentType="image/x-emf"/>
  <Default Extension="gif" ContentType="image/gif"/>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33"/>
  </p:notesMasterIdLst>
  <p:sldIdLst>
    <p:sldId id="470" r:id="rId2"/>
    <p:sldId id="423" r:id="rId3"/>
    <p:sldId id="476" r:id="rId4"/>
    <p:sldId id="409" r:id="rId5"/>
    <p:sldId id="416" r:id="rId6"/>
    <p:sldId id="477" r:id="rId7"/>
    <p:sldId id="486" r:id="rId8"/>
    <p:sldId id="482" r:id="rId9"/>
    <p:sldId id="276" r:id="rId10"/>
    <p:sldId id="274" r:id="rId11"/>
    <p:sldId id="492" r:id="rId12"/>
    <p:sldId id="491" r:id="rId13"/>
    <p:sldId id="493" r:id="rId14"/>
    <p:sldId id="279" r:id="rId15"/>
    <p:sldId id="284" r:id="rId16"/>
    <p:sldId id="261" r:id="rId17"/>
    <p:sldId id="494" r:id="rId18"/>
    <p:sldId id="278" r:id="rId19"/>
    <p:sldId id="282" r:id="rId20"/>
    <p:sldId id="495" r:id="rId21"/>
    <p:sldId id="496" r:id="rId22"/>
    <p:sldId id="497" r:id="rId23"/>
    <p:sldId id="260" r:id="rId24"/>
    <p:sldId id="498" r:id="rId25"/>
    <p:sldId id="499" r:id="rId26"/>
    <p:sldId id="500" r:id="rId27"/>
    <p:sldId id="520" r:id="rId28"/>
    <p:sldId id="521" r:id="rId29"/>
    <p:sldId id="522" r:id="rId30"/>
    <p:sldId id="523" r:id="rId31"/>
    <p:sldId id="524" r:id="rId32"/>
  </p:sldIdLst>
  <p:sldSz cx="9144000" cy="6858000" type="screen4x3"/>
  <p:notesSz cx="9144000" cy="6858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880">
          <p15:clr>
            <a:srgbClr val="A4A3A4"/>
          </p15:clr>
        </p15:guide>
        <p15:guide id="2" pos="216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1348"/>
    <p:restoredTop sz="95274"/>
  </p:normalViewPr>
  <p:slideViewPr>
    <p:cSldViewPr>
      <p:cViewPr varScale="1">
        <p:scale>
          <a:sx n="121" d="100"/>
          <a:sy n="121" d="100"/>
        </p:scale>
        <p:origin x="376" y="168"/>
      </p:cViewPr>
      <p:guideLst>
        <p:guide orient="horz" pos="2880"/>
        <p:guide pos="2160"/>
      </p:guideLst>
    </p:cSldViewPr>
  </p:slideViewPr>
  <p:notesTextViewPr>
    <p:cViewPr>
      <p:scale>
        <a:sx n="60" d="100"/>
        <a:sy n="60" d="100"/>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gif>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e l'en-tête 1"/>
          <p:cNvSpPr>
            <a:spLocks noGrp="1"/>
          </p:cNvSpPr>
          <p:nvPr>
            <p:ph type="hdr" sz="quarter"/>
          </p:nvPr>
        </p:nvSpPr>
        <p:spPr>
          <a:xfrm>
            <a:off x="0" y="0"/>
            <a:ext cx="3962400" cy="344488"/>
          </a:xfrm>
          <a:prstGeom prst="rect">
            <a:avLst/>
          </a:prstGeom>
        </p:spPr>
        <p:txBody>
          <a:bodyPr vert="horz" lIns="91440" tIns="45720" rIns="91440" bIns="45720" rtlCol="0"/>
          <a:lstStyle>
            <a:lvl1pPr algn="l">
              <a:defRPr sz="1200"/>
            </a:lvl1pPr>
          </a:lstStyle>
          <a:p>
            <a:endParaRPr lang="fr-FR"/>
          </a:p>
        </p:txBody>
      </p:sp>
      <p:sp>
        <p:nvSpPr>
          <p:cNvPr id="3" name="Espace réservé de la date 2"/>
          <p:cNvSpPr>
            <a:spLocks noGrp="1"/>
          </p:cNvSpPr>
          <p:nvPr>
            <p:ph type="dt" idx="1"/>
          </p:nvPr>
        </p:nvSpPr>
        <p:spPr>
          <a:xfrm>
            <a:off x="5180013" y="0"/>
            <a:ext cx="3962400" cy="344488"/>
          </a:xfrm>
          <a:prstGeom prst="rect">
            <a:avLst/>
          </a:prstGeom>
        </p:spPr>
        <p:txBody>
          <a:bodyPr vert="horz" lIns="91440" tIns="45720" rIns="91440" bIns="45720" rtlCol="0"/>
          <a:lstStyle>
            <a:lvl1pPr algn="r">
              <a:defRPr sz="1200"/>
            </a:lvl1pPr>
          </a:lstStyle>
          <a:p>
            <a:fld id="{E9341CCC-81BE-2947-91FF-210869B68A01}" type="datetimeFigureOut">
              <a:rPr lang="fr-FR" smtClean="0"/>
              <a:t>11/02/2025</a:t>
            </a:fld>
            <a:endParaRPr lang="fr-FR"/>
          </a:p>
        </p:txBody>
      </p:sp>
      <p:sp>
        <p:nvSpPr>
          <p:cNvPr id="4" name="Espace réservé de l'image des diapositives 3"/>
          <p:cNvSpPr>
            <a:spLocks noGrp="1" noRot="1" noChangeAspect="1"/>
          </p:cNvSpPr>
          <p:nvPr>
            <p:ph type="sldImg" idx="2"/>
          </p:nvPr>
        </p:nvSpPr>
        <p:spPr>
          <a:xfrm>
            <a:off x="3028950" y="857250"/>
            <a:ext cx="3086100" cy="2314575"/>
          </a:xfrm>
          <a:prstGeom prst="rect">
            <a:avLst/>
          </a:prstGeom>
          <a:noFill/>
          <a:ln w="12700">
            <a:solidFill>
              <a:prstClr val="black"/>
            </a:solidFill>
          </a:ln>
        </p:spPr>
        <p:txBody>
          <a:bodyPr vert="horz" lIns="91440" tIns="45720" rIns="91440" bIns="45720" rtlCol="0" anchor="ctr"/>
          <a:lstStyle/>
          <a:p>
            <a:endParaRPr lang="fr-FR"/>
          </a:p>
        </p:txBody>
      </p:sp>
      <p:sp>
        <p:nvSpPr>
          <p:cNvPr id="5" name="Espace réservé des notes 4"/>
          <p:cNvSpPr>
            <a:spLocks noGrp="1"/>
          </p:cNvSpPr>
          <p:nvPr>
            <p:ph type="body" sz="quarter" idx="3"/>
          </p:nvPr>
        </p:nvSpPr>
        <p:spPr>
          <a:xfrm>
            <a:off x="914400" y="3300413"/>
            <a:ext cx="7315200" cy="2700337"/>
          </a:xfrm>
          <a:prstGeom prst="rect">
            <a:avLst/>
          </a:prstGeom>
        </p:spPr>
        <p:txBody>
          <a:bodyPr vert="horz" lIns="91440" tIns="45720" rIns="91440" bIns="45720" rtlCol="0"/>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6" name="Espace réservé du pied de page 5"/>
          <p:cNvSpPr>
            <a:spLocks noGrp="1"/>
          </p:cNvSpPr>
          <p:nvPr>
            <p:ph type="ftr" sz="quarter" idx="4"/>
          </p:nvPr>
        </p:nvSpPr>
        <p:spPr>
          <a:xfrm>
            <a:off x="0" y="6513513"/>
            <a:ext cx="3962400" cy="344487"/>
          </a:xfrm>
          <a:prstGeom prst="rect">
            <a:avLst/>
          </a:prstGeom>
        </p:spPr>
        <p:txBody>
          <a:bodyPr vert="horz" lIns="91440" tIns="45720" rIns="91440" bIns="45720" rtlCol="0" anchor="b"/>
          <a:lstStyle>
            <a:lvl1pPr algn="l">
              <a:defRPr sz="1200"/>
            </a:lvl1pPr>
          </a:lstStyle>
          <a:p>
            <a:endParaRPr lang="fr-FR"/>
          </a:p>
        </p:txBody>
      </p:sp>
      <p:sp>
        <p:nvSpPr>
          <p:cNvPr id="7" name="Espace réservé du numéro de diapositive 6"/>
          <p:cNvSpPr>
            <a:spLocks noGrp="1"/>
          </p:cNvSpPr>
          <p:nvPr>
            <p:ph type="sldNum" sz="quarter" idx="5"/>
          </p:nvPr>
        </p:nvSpPr>
        <p:spPr>
          <a:xfrm>
            <a:off x="5180013" y="6513513"/>
            <a:ext cx="3962400" cy="344487"/>
          </a:xfrm>
          <a:prstGeom prst="rect">
            <a:avLst/>
          </a:prstGeom>
        </p:spPr>
        <p:txBody>
          <a:bodyPr vert="horz" lIns="91440" tIns="45720" rIns="91440" bIns="45720" rtlCol="0" anchor="b"/>
          <a:lstStyle>
            <a:lvl1pPr algn="r">
              <a:defRPr sz="1200"/>
            </a:lvl1pPr>
          </a:lstStyle>
          <a:p>
            <a:fld id="{05818DF0-847D-2D46-BAAE-147A7A17B788}" type="slidenum">
              <a:rPr lang="fr-FR" smtClean="0"/>
              <a:t>‹N°›</a:t>
            </a:fld>
            <a:endParaRPr lang="fr-FR"/>
          </a:p>
        </p:txBody>
      </p:sp>
    </p:spTree>
    <p:extLst>
      <p:ext uri="{BB962C8B-B14F-4D97-AF65-F5344CB8AC3E}">
        <p14:creationId xmlns:p14="http://schemas.microsoft.com/office/powerpoint/2010/main" val="49791489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p>
            <a:fld id="{16ECCFD4-E1FF-44D7-A90D-FE5EAB7B8BE1}" type="slidenum">
              <a:rPr lang="fr-FR" smtClean="0"/>
              <a:pPr/>
              <a:t>26</a:t>
            </a:fld>
            <a:endParaRPr lang="fr-FR"/>
          </a:p>
        </p:txBody>
      </p:sp>
      <p:sp>
        <p:nvSpPr>
          <p:cNvPr id="21507" name="Rectangle 2"/>
          <p:cNvSpPr>
            <a:spLocks noGrp="1" noRot="1" noChangeAspect="1" noChangeArrowheads="1" noTextEdit="1"/>
          </p:cNvSpPr>
          <p:nvPr>
            <p:ph type="sldImg"/>
          </p:nvPr>
        </p:nvSpPr>
        <p:spPr>
          <a:ln/>
        </p:spPr>
      </p:sp>
      <p:sp>
        <p:nvSpPr>
          <p:cNvPr id="21508" name="Rectangle 3"/>
          <p:cNvSpPr>
            <a:spLocks noGrp="1" noChangeArrowheads="1"/>
          </p:cNvSpPr>
          <p:nvPr>
            <p:ph type="body" idx="1"/>
          </p:nvPr>
        </p:nvSpPr>
        <p:spPr>
          <a:noFill/>
          <a:ln/>
        </p:spPr>
        <p:txBody>
          <a:bodyPr/>
          <a:lstStyle/>
          <a:p>
            <a:pPr eaLnBrk="1" hangingPunct="1"/>
            <a:endParaRPr lang="fr-F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obj" preserve="1">
  <p:cSld name="Title Slide">
    <p:spTree>
      <p:nvGrpSpPr>
        <p:cNvPr id="1" name=""/>
        <p:cNvGrpSpPr/>
        <p:nvPr/>
      </p:nvGrpSpPr>
      <p:grpSpPr>
        <a:xfrm>
          <a:off x="0" y="0"/>
          <a:ext cx="0" cy="0"/>
          <a:chOff x="0" y="0"/>
          <a:chExt cx="0" cy="0"/>
        </a:xfrm>
      </p:grpSpPr>
      <p:sp>
        <p:nvSpPr>
          <p:cNvPr id="2" name="Holder 2"/>
          <p:cNvSpPr>
            <a:spLocks noGrp="1"/>
          </p:cNvSpPr>
          <p:nvPr>
            <p:ph type="ctrTitle"/>
          </p:nvPr>
        </p:nvSpPr>
        <p:spPr>
          <a:xfrm>
            <a:off x="329565" y="-32004"/>
            <a:ext cx="7589520" cy="695960"/>
          </a:xfrm>
          <a:prstGeom prst="rect">
            <a:avLst/>
          </a:prstGeom>
        </p:spPr>
        <p:txBody>
          <a:bodyPr wrap="square" lIns="0" tIns="0" rIns="0" bIns="0">
            <a:spAutoFit/>
          </a:bodyPr>
          <a:lstStyle>
            <a:lvl1pPr>
              <a:defRPr sz="4400" b="0" i="0">
                <a:solidFill>
                  <a:srgbClr val="DB0116"/>
                </a:solidFill>
                <a:latin typeface="Times New Roman"/>
                <a:cs typeface="Times New Roman"/>
              </a:defRPr>
            </a:lvl1pPr>
          </a:lstStyle>
          <a:p>
            <a:endParaRPr/>
          </a:p>
        </p:txBody>
      </p:sp>
      <p:sp>
        <p:nvSpPr>
          <p:cNvPr id="3" name="Holder 3"/>
          <p:cNvSpPr>
            <a:spLocks noGrp="1"/>
          </p:cNvSpPr>
          <p:nvPr>
            <p:ph type="subTitle" idx="4"/>
          </p:nvPr>
        </p:nvSpPr>
        <p:spPr>
          <a:xfrm>
            <a:off x="1371600" y="3840480"/>
            <a:ext cx="6400800" cy="1714500"/>
          </a:xfrm>
          <a:prstGeom prst="rect">
            <a:avLst/>
          </a:prstGeom>
        </p:spPr>
        <p:txBody>
          <a:bodyPr wrap="square" lIns="0" tIns="0" rIns="0" bIns="0">
            <a:spAutoFit/>
          </a:bodyPr>
          <a:lstStyle>
            <a:lvl1pPr>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2/11/25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body" idx="1"/>
          </p:nvPr>
        </p:nvSpPr>
        <p:spPr/>
        <p:txBody>
          <a:bodyPr lIns="0" tIns="0" rIns="0" bIns="0"/>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5" name="Holder 5"/>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2/11/25</a:t>
            </a:fld>
            <a:endParaRPr lang="en-US"/>
          </a:p>
        </p:txBody>
      </p:sp>
      <p:sp>
        <p:nvSpPr>
          <p:cNvPr id="6" name="Holder 6"/>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wo Content">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sz="half" idx="2"/>
          </p:nvPr>
        </p:nvSpPr>
        <p:spPr>
          <a:xfrm>
            <a:off x="457200" y="1577340"/>
            <a:ext cx="3977640" cy="4526280"/>
          </a:xfrm>
          <a:prstGeom prst="rect">
            <a:avLst/>
          </a:prstGeom>
        </p:spPr>
        <p:txBody>
          <a:bodyPr wrap="square" lIns="0" tIns="0" rIns="0" bIns="0">
            <a:spAutoFit/>
          </a:bodyPr>
          <a:lstStyle>
            <a:lvl1pPr>
              <a:defRPr/>
            </a:lvl1pPr>
          </a:lstStyle>
          <a:p>
            <a:endParaRPr/>
          </a:p>
        </p:txBody>
      </p:sp>
      <p:sp>
        <p:nvSpPr>
          <p:cNvPr id="4" name="Holder 4"/>
          <p:cNvSpPr>
            <a:spLocks noGrp="1"/>
          </p:cNvSpPr>
          <p:nvPr>
            <p:ph sz="half" idx="3"/>
          </p:nvPr>
        </p:nvSpPr>
        <p:spPr>
          <a:xfrm>
            <a:off x="4709160" y="1577340"/>
            <a:ext cx="3977640" cy="4526280"/>
          </a:xfrm>
          <a:prstGeom prst="rect">
            <a:avLst/>
          </a:prstGeom>
        </p:spPr>
        <p:txBody>
          <a:bodyPr wrap="square" lIns="0" tIns="0" rIns="0" bIns="0">
            <a:spAutoFit/>
          </a:bodyPr>
          <a:lstStyle>
            <a:lvl1pPr>
              <a:defRPr/>
            </a:lvl1pPr>
          </a:lstStyle>
          <a:p>
            <a:endParaRPr/>
          </a:p>
        </p:txBody>
      </p:sp>
      <p:sp>
        <p:nvSpPr>
          <p:cNvPr id="5" name="Holder 5"/>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6" name="Holder 6"/>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2/11/25</a:t>
            </a:fld>
            <a:endParaRPr lang="en-US"/>
          </a:p>
        </p:txBody>
      </p:sp>
      <p:sp>
        <p:nvSpPr>
          <p:cNvPr id="7" name="Holder 7"/>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Only">
    <p:spTree>
      <p:nvGrpSpPr>
        <p:cNvPr id="1" name=""/>
        <p:cNvGrpSpPr/>
        <p:nvPr/>
      </p:nvGrpSpPr>
      <p:grpSpPr>
        <a:xfrm>
          <a:off x="0" y="0"/>
          <a:ext cx="0" cy="0"/>
          <a:chOff x="0" y="0"/>
          <a:chExt cx="0" cy="0"/>
        </a:xfrm>
      </p:grpSpPr>
      <p:sp>
        <p:nvSpPr>
          <p:cNvPr id="2" name="Holder 2"/>
          <p:cNvSpPr>
            <a:spLocks noGrp="1"/>
          </p:cNvSpPr>
          <p:nvPr>
            <p:ph type="title"/>
          </p:nvPr>
        </p:nvSpPr>
        <p:spPr/>
        <p:txBody>
          <a:bodyPr lIns="0" tIns="0" rIns="0" bIns="0"/>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4" name="Holder 4"/>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2/11/25</a:t>
            </a:fld>
            <a:endParaRPr lang="en-US"/>
          </a:p>
        </p:txBody>
      </p:sp>
      <p:sp>
        <p:nvSpPr>
          <p:cNvPr id="5" name="Holder 5"/>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Blank">
    <p:spTree>
      <p:nvGrpSpPr>
        <p:cNvPr id="1" name=""/>
        <p:cNvGrpSpPr/>
        <p:nvPr/>
      </p:nvGrpSpPr>
      <p:grpSpPr>
        <a:xfrm>
          <a:off x="0" y="0"/>
          <a:ext cx="0" cy="0"/>
          <a:chOff x="0" y="0"/>
          <a:chExt cx="0" cy="0"/>
        </a:xfrm>
      </p:grpSpPr>
      <p:sp>
        <p:nvSpPr>
          <p:cNvPr id="2" name="Holder 2"/>
          <p:cNvSpPr>
            <a:spLocks noGrp="1"/>
          </p:cNvSpPr>
          <p:nvPr>
            <p:ph type="ftr" sz="quarter" idx="5"/>
          </p:nvPr>
        </p:nvSpPr>
        <p:spPr/>
        <p:txBody>
          <a:bodyPr lIns="0" tIns="0" rIns="0" bIns="0"/>
          <a:lstStyle>
            <a:lvl1pPr algn="ctr">
              <a:defRPr>
                <a:solidFill>
                  <a:schemeClr val="tx1">
                    <a:tint val="75000"/>
                  </a:schemeClr>
                </a:solidFill>
              </a:defRPr>
            </a:lvl1pPr>
          </a:lstStyle>
          <a:p>
            <a:endParaRPr/>
          </a:p>
        </p:txBody>
      </p:sp>
      <p:sp>
        <p:nvSpPr>
          <p:cNvPr id="3" name="Holder 3"/>
          <p:cNvSpPr>
            <a:spLocks noGrp="1"/>
          </p:cNvSpPr>
          <p:nvPr>
            <p:ph type="dt" sz="half" idx="6"/>
          </p:nvPr>
        </p:nvSpPr>
        <p:spPr/>
        <p:txBody>
          <a:bodyPr lIns="0" tIns="0" rIns="0" bIns="0"/>
          <a:lstStyle>
            <a:lvl1pPr algn="l">
              <a:defRPr>
                <a:solidFill>
                  <a:schemeClr val="tx1">
                    <a:tint val="75000"/>
                  </a:schemeClr>
                </a:solidFill>
              </a:defRPr>
            </a:lvl1pPr>
          </a:lstStyle>
          <a:p>
            <a:fld id="{1D8BD707-D9CF-40AE-B4C6-C98DA3205C09}" type="datetimeFigureOut">
              <a:rPr lang="en-US"/>
              <a:t>2/11/25</a:t>
            </a:fld>
            <a:endParaRPr lang="en-US"/>
          </a:p>
        </p:txBody>
      </p:sp>
      <p:sp>
        <p:nvSpPr>
          <p:cNvPr id="4" name="Holder 4"/>
          <p:cNvSpPr>
            <a:spLocks noGrp="1"/>
          </p:cNvSpPr>
          <p:nvPr>
            <p:ph type="sldNum" sz="quarter" idx="7"/>
          </p:nvPr>
        </p:nvSpPr>
        <p:spPr/>
        <p:txBody>
          <a:bodyPr lIns="0" tIns="0" rIns="0" bIns="0"/>
          <a:lstStyle>
            <a:lvl1pPr algn="r">
              <a:defRPr>
                <a:solidFill>
                  <a:schemeClr val="tx1">
                    <a:tint val="75000"/>
                  </a:schemeClr>
                </a:solidFill>
              </a:defRPr>
            </a:lvl1pPr>
          </a:lstStyle>
          <a:p>
            <a:fld id="{B6F15528-21DE-4FAA-801E-634DDDAF4B2B}" type="slidenum">
              <a:t>‹N°›</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re seul">
    <p:spTree>
      <p:nvGrpSpPr>
        <p:cNvPr id="1" name=""/>
        <p:cNvGrpSpPr/>
        <p:nvPr/>
      </p:nvGrpSpPr>
      <p:grpSpPr>
        <a:xfrm>
          <a:off x="0" y="0"/>
          <a:ext cx="0" cy="0"/>
          <a:chOff x="0" y="0"/>
          <a:chExt cx="0" cy="0"/>
        </a:xfrm>
      </p:grpSpPr>
      <p:sp>
        <p:nvSpPr>
          <p:cNvPr id="2" name="Titre 1"/>
          <p:cNvSpPr>
            <a:spLocks noGrp="1"/>
          </p:cNvSpPr>
          <p:nvPr>
            <p:ph type="title"/>
          </p:nvPr>
        </p:nvSpPr>
        <p:spPr>
          <a:xfrm>
            <a:off x="1435608" y="274320"/>
            <a:ext cx="7498080" cy="1143000"/>
          </a:xfrm>
        </p:spPr>
        <p:txBody>
          <a:bodyPr/>
          <a:lstStyle/>
          <a:p>
            <a:r>
              <a:rPr lang="fr-FR"/>
              <a:t>Cliquez pour modifier le style du titre</a:t>
            </a:r>
            <a:endParaRPr lang="en-US"/>
          </a:p>
        </p:txBody>
      </p:sp>
      <p:sp>
        <p:nvSpPr>
          <p:cNvPr id="3" name="Espace réservé de la date 23"/>
          <p:cNvSpPr>
            <a:spLocks noGrp="1"/>
          </p:cNvSpPr>
          <p:nvPr>
            <p:ph type="dt" sz="half" idx="10"/>
          </p:nvPr>
        </p:nvSpPr>
        <p:spPr/>
        <p:txBody>
          <a:bodyPr/>
          <a:lstStyle>
            <a:lvl1pPr>
              <a:defRPr/>
            </a:lvl1pPr>
          </a:lstStyle>
          <a:p>
            <a:pPr>
              <a:defRPr/>
            </a:pPr>
            <a:endParaRPr lang="fr-FR"/>
          </a:p>
        </p:txBody>
      </p:sp>
      <p:sp>
        <p:nvSpPr>
          <p:cNvPr id="4" name="Espace réservé du pied de page 9"/>
          <p:cNvSpPr>
            <a:spLocks noGrp="1"/>
          </p:cNvSpPr>
          <p:nvPr>
            <p:ph type="ftr" sz="quarter" idx="11"/>
          </p:nvPr>
        </p:nvSpPr>
        <p:spPr/>
        <p:txBody>
          <a:bodyPr/>
          <a:lstStyle>
            <a:lvl1pPr>
              <a:defRPr/>
            </a:lvl1pPr>
          </a:lstStyle>
          <a:p>
            <a:pPr>
              <a:defRPr/>
            </a:pPr>
            <a:endParaRPr lang="fr-FR"/>
          </a:p>
        </p:txBody>
      </p:sp>
      <p:sp>
        <p:nvSpPr>
          <p:cNvPr id="5" name="Espace réservé du numéro de diapositive 21"/>
          <p:cNvSpPr>
            <a:spLocks noGrp="1"/>
          </p:cNvSpPr>
          <p:nvPr>
            <p:ph type="sldNum" sz="quarter" idx="12"/>
          </p:nvPr>
        </p:nvSpPr>
        <p:spPr/>
        <p:txBody>
          <a:bodyPr/>
          <a:lstStyle>
            <a:lvl1pPr>
              <a:defRPr/>
            </a:lvl1pPr>
          </a:lstStyle>
          <a:p>
            <a:pPr>
              <a:defRPr/>
            </a:pPr>
            <a:fld id="{CF4AE426-1EF8-4AA4-B07C-79E1ACC930F4}" type="slidenum">
              <a:rPr lang="fr-FR"/>
              <a:pPr>
                <a:defRPr/>
              </a:pPr>
              <a:t>‹N°›</a:t>
            </a:fld>
            <a:endParaRPr lang="fr-FR"/>
          </a:p>
        </p:txBody>
      </p:sp>
    </p:spTree>
    <p:extLst>
      <p:ext uri="{BB962C8B-B14F-4D97-AF65-F5344CB8AC3E}">
        <p14:creationId xmlns:p14="http://schemas.microsoft.com/office/powerpoint/2010/main" val="1867670113"/>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bg object 16"/>
          <p:cNvSpPr/>
          <p:nvPr/>
        </p:nvSpPr>
        <p:spPr>
          <a:xfrm>
            <a:off x="0" y="0"/>
            <a:ext cx="228600" cy="2286000"/>
          </a:xfrm>
          <a:custGeom>
            <a:avLst/>
            <a:gdLst/>
            <a:ahLst/>
            <a:cxnLst/>
            <a:rect l="l" t="t" r="r" b="b"/>
            <a:pathLst>
              <a:path w="228600" h="2286000">
                <a:moveTo>
                  <a:pt x="228600" y="0"/>
                </a:moveTo>
                <a:lnTo>
                  <a:pt x="0" y="0"/>
                </a:lnTo>
                <a:lnTo>
                  <a:pt x="0" y="2286000"/>
                </a:lnTo>
                <a:lnTo>
                  <a:pt x="228600" y="2286000"/>
                </a:lnTo>
                <a:lnTo>
                  <a:pt x="228600" y="0"/>
                </a:lnTo>
                <a:close/>
              </a:path>
            </a:pathLst>
          </a:custGeom>
          <a:solidFill>
            <a:srgbClr val="DB0116"/>
          </a:solidFill>
        </p:spPr>
        <p:txBody>
          <a:bodyPr wrap="square" lIns="0" tIns="0" rIns="0" bIns="0" rtlCol="0"/>
          <a:lstStyle/>
          <a:p>
            <a:endParaRPr/>
          </a:p>
        </p:txBody>
      </p:sp>
      <p:sp>
        <p:nvSpPr>
          <p:cNvPr id="17" name="bg object 17"/>
          <p:cNvSpPr/>
          <p:nvPr/>
        </p:nvSpPr>
        <p:spPr>
          <a:xfrm>
            <a:off x="457200" y="692150"/>
            <a:ext cx="8077200" cy="0"/>
          </a:xfrm>
          <a:custGeom>
            <a:avLst/>
            <a:gdLst/>
            <a:ahLst/>
            <a:cxnLst/>
            <a:rect l="l" t="t" r="r" b="b"/>
            <a:pathLst>
              <a:path w="8077200">
                <a:moveTo>
                  <a:pt x="0" y="0"/>
                </a:moveTo>
                <a:lnTo>
                  <a:pt x="8077200" y="1"/>
                </a:lnTo>
              </a:path>
            </a:pathLst>
          </a:custGeom>
          <a:ln w="19050">
            <a:solidFill>
              <a:srgbClr val="DB0116"/>
            </a:solidFill>
          </a:ln>
        </p:spPr>
        <p:txBody>
          <a:bodyPr wrap="square" lIns="0" tIns="0" rIns="0" bIns="0" rtlCol="0"/>
          <a:lstStyle/>
          <a:p>
            <a:endParaRPr/>
          </a:p>
        </p:txBody>
      </p:sp>
      <p:sp>
        <p:nvSpPr>
          <p:cNvPr id="18" name="bg object 18"/>
          <p:cNvSpPr/>
          <p:nvPr/>
        </p:nvSpPr>
        <p:spPr>
          <a:xfrm>
            <a:off x="0" y="2286000"/>
            <a:ext cx="228600" cy="2286000"/>
          </a:xfrm>
          <a:custGeom>
            <a:avLst/>
            <a:gdLst/>
            <a:ahLst/>
            <a:cxnLst/>
            <a:rect l="l" t="t" r="r" b="b"/>
            <a:pathLst>
              <a:path w="228600" h="2286000">
                <a:moveTo>
                  <a:pt x="228600" y="0"/>
                </a:moveTo>
                <a:lnTo>
                  <a:pt x="0" y="0"/>
                </a:lnTo>
                <a:lnTo>
                  <a:pt x="0" y="2286000"/>
                </a:lnTo>
                <a:lnTo>
                  <a:pt x="228600" y="2286000"/>
                </a:lnTo>
                <a:lnTo>
                  <a:pt x="228600" y="0"/>
                </a:lnTo>
                <a:close/>
              </a:path>
            </a:pathLst>
          </a:custGeom>
          <a:solidFill>
            <a:srgbClr val="F93942"/>
          </a:solidFill>
        </p:spPr>
        <p:txBody>
          <a:bodyPr wrap="square" lIns="0" tIns="0" rIns="0" bIns="0" rtlCol="0"/>
          <a:lstStyle/>
          <a:p>
            <a:endParaRPr/>
          </a:p>
        </p:txBody>
      </p:sp>
      <p:sp>
        <p:nvSpPr>
          <p:cNvPr id="19" name="bg object 19"/>
          <p:cNvSpPr/>
          <p:nvPr/>
        </p:nvSpPr>
        <p:spPr>
          <a:xfrm>
            <a:off x="0" y="4572000"/>
            <a:ext cx="228600" cy="2286000"/>
          </a:xfrm>
          <a:custGeom>
            <a:avLst/>
            <a:gdLst/>
            <a:ahLst/>
            <a:cxnLst/>
            <a:rect l="l" t="t" r="r" b="b"/>
            <a:pathLst>
              <a:path w="228600" h="2286000">
                <a:moveTo>
                  <a:pt x="228600" y="0"/>
                </a:moveTo>
                <a:lnTo>
                  <a:pt x="0" y="0"/>
                </a:lnTo>
                <a:lnTo>
                  <a:pt x="0" y="2285999"/>
                </a:lnTo>
                <a:lnTo>
                  <a:pt x="228600" y="2285999"/>
                </a:lnTo>
                <a:lnTo>
                  <a:pt x="228600" y="0"/>
                </a:lnTo>
                <a:close/>
              </a:path>
            </a:pathLst>
          </a:custGeom>
          <a:solidFill>
            <a:srgbClr val="DB0116"/>
          </a:solidFill>
        </p:spPr>
        <p:txBody>
          <a:bodyPr wrap="square" lIns="0" tIns="0" rIns="0" bIns="0" rtlCol="0"/>
          <a:lstStyle/>
          <a:p>
            <a:endParaRPr/>
          </a:p>
        </p:txBody>
      </p:sp>
      <p:sp>
        <p:nvSpPr>
          <p:cNvPr id="2" name="Holder 2"/>
          <p:cNvSpPr>
            <a:spLocks noGrp="1"/>
          </p:cNvSpPr>
          <p:nvPr>
            <p:ph type="title"/>
          </p:nvPr>
        </p:nvSpPr>
        <p:spPr>
          <a:xfrm>
            <a:off x="1922811" y="-100076"/>
            <a:ext cx="5298376" cy="769620"/>
          </a:xfrm>
          <a:prstGeom prst="rect">
            <a:avLst/>
          </a:prstGeom>
        </p:spPr>
        <p:txBody>
          <a:bodyPr wrap="square" lIns="0" tIns="0" rIns="0" bIns="0">
            <a:spAutoFit/>
          </a:bodyPr>
          <a:lstStyle>
            <a:lvl1pPr>
              <a:defRPr sz="2800" b="1" i="0">
                <a:solidFill>
                  <a:srgbClr val="DB0116"/>
                </a:solidFill>
                <a:latin typeface="Times New Roman"/>
                <a:cs typeface="Times New Roman"/>
              </a:defRPr>
            </a:lvl1pPr>
          </a:lstStyle>
          <a:p>
            <a:endParaRPr/>
          </a:p>
        </p:txBody>
      </p:sp>
      <p:sp>
        <p:nvSpPr>
          <p:cNvPr id="3" name="Holder 3"/>
          <p:cNvSpPr>
            <a:spLocks noGrp="1"/>
          </p:cNvSpPr>
          <p:nvPr>
            <p:ph type="body" idx="1"/>
          </p:nvPr>
        </p:nvSpPr>
        <p:spPr>
          <a:xfrm>
            <a:off x="442912" y="1366837"/>
            <a:ext cx="8272780" cy="2730500"/>
          </a:xfrm>
          <a:prstGeom prst="rect">
            <a:avLst/>
          </a:prstGeom>
        </p:spPr>
        <p:txBody>
          <a:bodyPr wrap="square" lIns="0" tIns="0" rIns="0" bIns="0">
            <a:spAutoFit/>
          </a:bodyPr>
          <a:lstStyle>
            <a:lvl1pPr>
              <a:defRPr sz="2800" b="0" i="0">
                <a:solidFill>
                  <a:schemeClr val="tx1"/>
                </a:solidFill>
                <a:latin typeface="Verdana"/>
                <a:cs typeface="Verdana"/>
              </a:defRPr>
            </a:lvl1pPr>
          </a:lstStyle>
          <a:p>
            <a:endParaRPr/>
          </a:p>
        </p:txBody>
      </p:sp>
      <p:sp>
        <p:nvSpPr>
          <p:cNvPr id="4" name="Holder 4"/>
          <p:cNvSpPr>
            <a:spLocks noGrp="1"/>
          </p:cNvSpPr>
          <p:nvPr>
            <p:ph type="ftr" sz="quarter" idx="5"/>
          </p:nvPr>
        </p:nvSpPr>
        <p:spPr>
          <a:xfrm>
            <a:off x="3108960" y="6377940"/>
            <a:ext cx="2926080" cy="342900"/>
          </a:xfrm>
          <a:prstGeom prst="rect">
            <a:avLst/>
          </a:prstGeom>
        </p:spPr>
        <p:txBody>
          <a:bodyPr wrap="square" lIns="0" tIns="0" rIns="0" bIns="0">
            <a:spAutoFit/>
          </a:bodyPr>
          <a:lstStyle>
            <a:lvl1pPr algn="ctr">
              <a:defRPr>
                <a:solidFill>
                  <a:schemeClr val="tx1">
                    <a:tint val="75000"/>
                  </a:schemeClr>
                </a:solidFill>
              </a:defRPr>
            </a:lvl1pPr>
          </a:lstStyle>
          <a:p>
            <a:endParaRPr/>
          </a:p>
        </p:txBody>
      </p:sp>
      <p:sp>
        <p:nvSpPr>
          <p:cNvPr id="5" name="Holder 5"/>
          <p:cNvSpPr>
            <a:spLocks noGrp="1"/>
          </p:cNvSpPr>
          <p:nvPr>
            <p:ph type="dt" sz="half" idx="6"/>
          </p:nvPr>
        </p:nvSpPr>
        <p:spPr>
          <a:xfrm>
            <a:off x="457200" y="6377940"/>
            <a:ext cx="2103120" cy="342900"/>
          </a:xfrm>
          <a:prstGeom prst="rect">
            <a:avLst/>
          </a:prstGeom>
        </p:spPr>
        <p:txBody>
          <a:bodyPr wrap="square" lIns="0" tIns="0" rIns="0" bIns="0">
            <a:spAutoFit/>
          </a:bodyPr>
          <a:lstStyle>
            <a:lvl1pPr algn="l">
              <a:defRPr>
                <a:solidFill>
                  <a:schemeClr val="tx1">
                    <a:tint val="75000"/>
                  </a:schemeClr>
                </a:solidFill>
              </a:defRPr>
            </a:lvl1pPr>
          </a:lstStyle>
          <a:p>
            <a:fld id="{1D8BD707-D9CF-40AE-B4C6-C98DA3205C09}" type="datetimeFigureOut">
              <a:rPr lang="en-US"/>
              <a:t>2/11/25</a:t>
            </a:fld>
            <a:endParaRPr lang="en-US"/>
          </a:p>
        </p:txBody>
      </p:sp>
      <p:sp>
        <p:nvSpPr>
          <p:cNvPr id="6" name="Holder 6"/>
          <p:cNvSpPr>
            <a:spLocks noGrp="1"/>
          </p:cNvSpPr>
          <p:nvPr>
            <p:ph type="sldNum" sz="quarter" idx="7"/>
          </p:nvPr>
        </p:nvSpPr>
        <p:spPr>
          <a:xfrm>
            <a:off x="6583680" y="6377940"/>
            <a:ext cx="2103120" cy="342900"/>
          </a:xfrm>
          <a:prstGeom prst="rect">
            <a:avLst/>
          </a:prstGeom>
        </p:spPr>
        <p:txBody>
          <a:bodyPr wrap="square" lIns="0" tIns="0" rIns="0" bIns="0">
            <a:spAutoFit/>
          </a:bodyPr>
          <a:lstStyle>
            <a:lvl1pPr algn="r">
              <a:defRPr>
                <a:solidFill>
                  <a:schemeClr val="tx1">
                    <a:tint val="75000"/>
                  </a:schemeClr>
                </a:solidFill>
              </a:defRPr>
            </a:lvl1pPr>
          </a:lstStyle>
          <a:p>
            <a:fld id="{B6F15528-21DE-4FAA-801E-634DDDAF4B2B}" type="slidenum">
              <a:t>‹N°›</a:t>
            </a:fld>
            <a:endParaRPr/>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Lst>
  <p:txStyles>
    <p:titleStyle>
      <a:lvl1pPr>
        <a:defRPr>
          <a:latin typeface="+mj-lt"/>
          <a:ea typeface="+mj-ea"/>
          <a:cs typeface="+mj-cs"/>
        </a:defRPr>
      </a:lvl1pPr>
    </p:titleStyle>
    <p:body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bodyStyle>
    <p:other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7.emf"/><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em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gif"/><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hyperlink" Target="https://www.idrlabs.com/fr/fascisme/test.php" TargetMode="External"/><Relationship Id="rId2" Type="http://schemas.openxmlformats.org/officeDocument/2006/relationships/notesSlide" Target="../notesSlides/notesSlide1.xm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em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texte 2">
            <a:extLst>
              <a:ext uri="{FF2B5EF4-FFF2-40B4-BE49-F238E27FC236}">
                <a16:creationId xmlns:a16="http://schemas.microsoft.com/office/drawing/2014/main" id="{BB2B7202-545F-1947-8FD6-99C8111C4805}"/>
              </a:ext>
            </a:extLst>
          </p:cNvPr>
          <p:cNvSpPr>
            <a:spLocks noGrp="1"/>
          </p:cNvSpPr>
          <p:nvPr>
            <p:ph type="body" idx="1"/>
          </p:nvPr>
        </p:nvSpPr>
        <p:spPr>
          <a:xfrm>
            <a:off x="442912" y="1366837"/>
            <a:ext cx="8272780" cy="3939540"/>
          </a:xfrm>
        </p:spPr>
        <p:txBody>
          <a:bodyPr/>
          <a:lstStyle/>
          <a:p>
            <a:pPr algn="just"/>
            <a:r>
              <a:rPr lang="fr-FR" sz="3200" b="1" dirty="0">
                <a:solidFill>
                  <a:srgbClr val="FF0000"/>
                </a:solidFill>
                <a:latin typeface="Calisto MT" panose="02040603050505030304" pitchFamily="18" charset="77"/>
              </a:rPr>
              <a:t>Séance 7 : Codage, recodage et tests statistiques. </a:t>
            </a:r>
          </a:p>
          <a:p>
            <a:endParaRPr lang="fr-FR" sz="3200" b="1" dirty="0">
              <a:latin typeface="Calisto MT" panose="02040603050505030304" pitchFamily="18" charset="77"/>
            </a:endParaRPr>
          </a:p>
          <a:p>
            <a:r>
              <a:rPr lang="fr-FR" sz="3200" b="1" dirty="0">
                <a:latin typeface="Calisto MT" panose="02040603050505030304" pitchFamily="18" charset="77"/>
              </a:rPr>
              <a:t>1.) Les principes du (re)codage</a:t>
            </a:r>
          </a:p>
          <a:p>
            <a:r>
              <a:rPr lang="fr-FR" sz="3200" b="1" dirty="0">
                <a:latin typeface="Calisto MT" panose="02040603050505030304" pitchFamily="18" charset="77"/>
              </a:rPr>
              <a:t>2.) Quels recodages pour quelles variables ? </a:t>
            </a:r>
          </a:p>
          <a:p>
            <a:r>
              <a:rPr lang="fr-FR" sz="3200" b="1" dirty="0">
                <a:latin typeface="Calisto MT" panose="02040603050505030304" pitchFamily="18" charset="77"/>
              </a:rPr>
              <a:t>3.) La création d’indicateurs &amp; l’alpha de </a:t>
            </a:r>
            <a:r>
              <a:rPr lang="fr-FR" sz="3200" b="1" dirty="0" err="1">
                <a:latin typeface="Calisto MT" panose="02040603050505030304" pitchFamily="18" charset="77"/>
              </a:rPr>
              <a:t>Crombach</a:t>
            </a:r>
            <a:r>
              <a:rPr lang="fr-FR" sz="3200" b="1" dirty="0">
                <a:latin typeface="Calisto MT" panose="02040603050505030304" pitchFamily="18" charset="77"/>
              </a:rPr>
              <a:t>)</a:t>
            </a:r>
          </a:p>
          <a:p>
            <a:r>
              <a:rPr lang="fr-FR" sz="3200" b="1" dirty="0">
                <a:latin typeface="Calisto MT" panose="02040603050505030304" pitchFamily="18" charset="77"/>
              </a:rPr>
              <a:t>4.) Application sur </a:t>
            </a:r>
            <a:r>
              <a:rPr lang="fr-FR" sz="3200" b="1" dirty="0" err="1">
                <a:latin typeface="Calisto MT" panose="02040603050505030304" pitchFamily="18" charset="77"/>
              </a:rPr>
              <a:t>Jamovi</a:t>
            </a:r>
            <a:r>
              <a:rPr lang="fr-FR" sz="3200" b="1" dirty="0">
                <a:latin typeface="Calisto MT" panose="02040603050505030304" pitchFamily="18" charset="77"/>
              </a:rPr>
              <a:t> </a:t>
            </a:r>
          </a:p>
        </p:txBody>
      </p:sp>
    </p:spTree>
    <p:extLst>
      <p:ext uri="{BB962C8B-B14F-4D97-AF65-F5344CB8AC3E}">
        <p14:creationId xmlns:p14="http://schemas.microsoft.com/office/powerpoint/2010/main" val="11220488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Image 10"/>
          <p:cNvPicPr>
            <a:picLocks noChangeAspect="1"/>
          </p:cNvPicPr>
          <p:nvPr/>
        </p:nvPicPr>
        <p:blipFill rotWithShape="1">
          <a:blip r:embed="rId2"/>
          <a:srcRect r="52968"/>
          <a:stretch/>
        </p:blipFill>
        <p:spPr>
          <a:xfrm>
            <a:off x="4876800" y="690611"/>
            <a:ext cx="3194474" cy="5476777"/>
          </a:xfrm>
          <a:prstGeom prst="rect">
            <a:avLst/>
          </a:prstGeom>
        </p:spPr>
      </p:pic>
      <p:pic>
        <p:nvPicPr>
          <p:cNvPr id="14" name="Image 13"/>
          <p:cNvPicPr>
            <a:picLocks noChangeAspect="1"/>
          </p:cNvPicPr>
          <p:nvPr/>
        </p:nvPicPr>
        <p:blipFill rotWithShape="1">
          <a:blip r:embed="rId3"/>
          <a:srcRect r="45682" b="10343"/>
          <a:stretch/>
        </p:blipFill>
        <p:spPr>
          <a:xfrm>
            <a:off x="609600" y="762000"/>
            <a:ext cx="3325691" cy="4426299"/>
          </a:xfrm>
          <a:prstGeom prst="rect">
            <a:avLst/>
          </a:prstGeom>
        </p:spPr>
      </p:pic>
      <p:sp>
        <p:nvSpPr>
          <p:cNvPr id="2" name="ZoneTexte 1">
            <a:extLst>
              <a:ext uri="{FF2B5EF4-FFF2-40B4-BE49-F238E27FC236}">
                <a16:creationId xmlns:a16="http://schemas.microsoft.com/office/drawing/2014/main" id="{0B6973E0-6CD8-EE8E-A057-9046E2760B23}"/>
              </a:ext>
            </a:extLst>
          </p:cNvPr>
          <p:cNvSpPr txBox="1"/>
          <p:nvPr/>
        </p:nvSpPr>
        <p:spPr>
          <a:xfrm>
            <a:off x="770312" y="5509736"/>
            <a:ext cx="8212976" cy="1477328"/>
          </a:xfrm>
          <a:prstGeom prst="rect">
            <a:avLst/>
          </a:prstGeom>
          <a:noFill/>
        </p:spPr>
        <p:txBody>
          <a:bodyPr wrap="square" rtlCol="0">
            <a:spAutoFit/>
          </a:bodyPr>
          <a:lstStyle/>
          <a:p>
            <a:r>
              <a:rPr lang="fr-FR" dirty="0">
                <a:latin typeface="Calisto MT" panose="02040603050505030304" pitchFamily="18" charset="77"/>
              </a:rPr>
              <a:t>Quand deux variables sont croisées entre-elles, cet effectif est-il toujours suffisant pour observer des écarts significatifs ? </a:t>
            </a:r>
          </a:p>
          <a:p>
            <a:br>
              <a:rPr lang="fr-FR" dirty="0">
                <a:latin typeface="Calisto MT" panose="02040603050505030304" pitchFamily="18" charset="77"/>
              </a:rPr>
            </a:br>
            <a:r>
              <a:rPr lang="fr-FR" dirty="0">
                <a:latin typeface="Calisto MT" panose="02040603050505030304" pitchFamily="18" charset="77"/>
              </a:rPr>
              <a:t>Donc : toujours décrire chaque variable en pourcentages (%) ET en effectifs (n)</a:t>
            </a:r>
          </a:p>
          <a:p>
            <a:endParaRPr lang="fr-FR" dirty="0"/>
          </a:p>
        </p:txBody>
      </p:sp>
      <p:sp>
        <p:nvSpPr>
          <p:cNvPr id="3" name="ZoneTexte 2">
            <a:extLst>
              <a:ext uri="{FF2B5EF4-FFF2-40B4-BE49-F238E27FC236}">
                <a16:creationId xmlns:a16="http://schemas.microsoft.com/office/drawing/2014/main" id="{5F7C1CAD-BB38-D50C-C866-4FBB7EDC9A74}"/>
              </a:ext>
            </a:extLst>
          </p:cNvPr>
          <p:cNvSpPr txBox="1"/>
          <p:nvPr/>
        </p:nvSpPr>
        <p:spPr>
          <a:xfrm>
            <a:off x="1143000" y="160561"/>
            <a:ext cx="7840288"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Comment recoder quand on mesure le lien entre deux variables ? </a:t>
            </a:r>
          </a:p>
        </p:txBody>
      </p:sp>
    </p:spTree>
    <p:extLst>
      <p:ext uri="{BB962C8B-B14F-4D97-AF65-F5344CB8AC3E}">
        <p14:creationId xmlns:p14="http://schemas.microsoft.com/office/powerpoint/2010/main" val="346370214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p:cNvPicPr>
            <a:picLocks noChangeAspect="1"/>
          </p:cNvPicPr>
          <p:nvPr/>
        </p:nvPicPr>
        <p:blipFill rotWithShape="1">
          <a:blip r:embed="rId2"/>
          <a:srcRect r="45682" b="10343"/>
          <a:stretch/>
        </p:blipFill>
        <p:spPr>
          <a:xfrm>
            <a:off x="556432" y="1021613"/>
            <a:ext cx="3325691" cy="4426299"/>
          </a:xfrm>
          <a:prstGeom prst="rect">
            <a:avLst/>
          </a:prstGeom>
        </p:spPr>
      </p:pic>
      <p:sp>
        <p:nvSpPr>
          <p:cNvPr id="6" name="Rectangle 5">
            <a:extLst>
              <a:ext uri="{FF2B5EF4-FFF2-40B4-BE49-F238E27FC236}">
                <a16:creationId xmlns:a16="http://schemas.microsoft.com/office/drawing/2014/main" id="{08E8BF1B-79BE-E74F-AFEE-DE4FD5978451}"/>
              </a:ext>
            </a:extLst>
          </p:cNvPr>
          <p:cNvSpPr/>
          <p:nvPr/>
        </p:nvSpPr>
        <p:spPr>
          <a:xfrm>
            <a:off x="538848" y="2617464"/>
            <a:ext cx="3343275" cy="389335"/>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3" name="ZoneTexte 2"/>
          <p:cNvSpPr txBox="1"/>
          <p:nvPr/>
        </p:nvSpPr>
        <p:spPr>
          <a:xfrm>
            <a:off x="4430630" y="4033396"/>
            <a:ext cx="4035657" cy="507831"/>
          </a:xfrm>
          <a:prstGeom prst="rect">
            <a:avLst/>
          </a:prstGeom>
          <a:noFill/>
        </p:spPr>
        <p:txBody>
          <a:bodyPr wrap="none" rtlCol="0">
            <a:spAutoFit/>
          </a:bodyPr>
          <a:lstStyle/>
          <a:p>
            <a:r>
              <a:rPr lang="fr-FR" sz="1350" b="1" dirty="0">
                <a:latin typeface="Calisto MT" panose="02040603050505030304" pitchFamily="18" charset="77"/>
              </a:rPr>
              <a:t>L’électorat de Hamon est-il vraiment plus féminin </a:t>
            </a:r>
          </a:p>
          <a:p>
            <a:r>
              <a:rPr lang="fr-FR" sz="1350" b="1" dirty="0">
                <a:latin typeface="Calisto MT" panose="02040603050505030304" pitchFamily="18" charset="77"/>
              </a:rPr>
              <a:t>que celui de Macron?</a:t>
            </a:r>
          </a:p>
        </p:txBody>
      </p:sp>
      <p:sp>
        <p:nvSpPr>
          <p:cNvPr id="8" name="ZoneTexte 7"/>
          <p:cNvSpPr txBox="1"/>
          <p:nvPr/>
        </p:nvSpPr>
        <p:spPr>
          <a:xfrm>
            <a:off x="4430630" y="4534331"/>
            <a:ext cx="4220194" cy="923330"/>
          </a:xfrm>
          <a:prstGeom prst="rect">
            <a:avLst/>
          </a:prstGeom>
          <a:noFill/>
        </p:spPr>
        <p:txBody>
          <a:bodyPr wrap="none" rtlCol="0">
            <a:spAutoFit/>
          </a:bodyPr>
          <a:lstStyle/>
          <a:p>
            <a:r>
              <a:rPr lang="fr-FR" sz="1350" dirty="0">
                <a:latin typeface="Calisto MT" panose="02040603050505030304" pitchFamily="18" charset="77"/>
              </a:rPr>
              <a:t>Intervalle de confiance pour le pourcentage de femmes </a:t>
            </a:r>
          </a:p>
          <a:p>
            <a:r>
              <a:rPr lang="fr-FR" sz="1350" dirty="0">
                <a:latin typeface="Calisto MT" panose="02040603050505030304" pitchFamily="18" charset="77"/>
              </a:rPr>
              <a:t>Chez Hamon: </a:t>
            </a:r>
            <a:r>
              <a:rPr lang="fr-FR" sz="1350" b="1" dirty="0">
                <a:latin typeface="Calisto MT" panose="02040603050505030304" pitchFamily="18" charset="77"/>
              </a:rPr>
              <a:t>[56.55;75.41]</a:t>
            </a:r>
          </a:p>
          <a:p>
            <a:r>
              <a:rPr lang="fr-FR" sz="1350" dirty="0">
                <a:latin typeface="Calisto MT" panose="02040603050505030304" pitchFamily="18" charset="77"/>
              </a:rPr>
              <a:t>Chez Macron:  </a:t>
            </a:r>
            <a:r>
              <a:rPr lang="fr-FR" sz="1350" b="1" dirty="0">
                <a:latin typeface="Calisto MT" panose="02040603050505030304" pitchFamily="18" charset="77"/>
              </a:rPr>
              <a:t>[48.05;58.46]</a:t>
            </a:r>
          </a:p>
          <a:p>
            <a:endParaRPr lang="fr-FR" sz="1350" dirty="0"/>
          </a:p>
        </p:txBody>
      </p:sp>
      <p:sp>
        <p:nvSpPr>
          <p:cNvPr id="10" name="ZoneTexte 9"/>
          <p:cNvSpPr txBox="1"/>
          <p:nvPr/>
        </p:nvSpPr>
        <p:spPr>
          <a:xfrm>
            <a:off x="4544930" y="1715933"/>
            <a:ext cx="4126830" cy="923330"/>
          </a:xfrm>
          <a:prstGeom prst="rect">
            <a:avLst/>
          </a:prstGeom>
          <a:noFill/>
        </p:spPr>
        <p:txBody>
          <a:bodyPr wrap="square" rtlCol="0">
            <a:spAutoFit/>
          </a:bodyPr>
          <a:lstStyle/>
          <a:p>
            <a:r>
              <a:rPr lang="fr-FR" sz="1350" dirty="0">
                <a:latin typeface="Calisto MT" panose="02040603050505030304" pitchFamily="18" charset="77"/>
              </a:rPr>
              <a:t>La fragilité des pourcentages:</a:t>
            </a:r>
          </a:p>
          <a:p>
            <a:r>
              <a:rPr lang="fr-FR" sz="1350" b="1" dirty="0">
                <a:latin typeface="Calisto MT" panose="02040603050505030304" pitchFamily="18" charset="77"/>
              </a:rPr>
              <a:t>Chez </a:t>
            </a:r>
            <a:r>
              <a:rPr lang="fr-FR" sz="1350" b="1" dirty="0" err="1">
                <a:latin typeface="Calisto MT" panose="02040603050505030304" pitchFamily="18" charset="77"/>
              </a:rPr>
              <a:t>Poutou</a:t>
            </a:r>
            <a:r>
              <a:rPr lang="fr-FR" sz="1350" b="1" dirty="0">
                <a:latin typeface="Calisto MT" panose="02040603050505030304" pitchFamily="18" charset="77"/>
              </a:rPr>
              <a:t>, 1 individu = 4,7%</a:t>
            </a:r>
          </a:p>
          <a:p>
            <a:r>
              <a:rPr lang="fr-FR" sz="1350" b="1" dirty="0">
                <a:latin typeface="Calisto MT" panose="02040603050505030304" pitchFamily="18" charset="77"/>
              </a:rPr>
              <a:t>Chez Le Pen, 1 individu= 0,3%</a:t>
            </a:r>
          </a:p>
          <a:p>
            <a:endParaRPr lang="fr-FR" sz="1350" dirty="0"/>
          </a:p>
        </p:txBody>
      </p:sp>
      <p:sp>
        <p:nvSpPr>
          <p:cNvPr id="2" name="ZoneTexte 1">
            <a:extLst>
              <a:ext uri="{FF2B5EF4-FFF2-40B4-BE49-F238E27FC236}">
                <a16:creationId xmlns:a16="http://schemas.microsoft.com/office/drawing/2014/main" id="{8FDA7AC0-09EA-70AD-5AE8-2CCBDB78C2EC}"/>
              </a:ext>
            </a:extLst>
          </p:cNvPr>
          <p:cNvSpPr txBox="1"/>
          <p:nvPr/>
        </p:nvSpPr>
        <p:spPr>
          <a:xfrm>
            <a:off x="1828800" y="131300"/>
            <a:ext cx="7467600" cy="381000"/>
          </a:xfrm>
          <a:prstGeom prst="rect">
            <a:avLst/>
          </a:prstGeom>
          <a:noFill/>
        </p:spPr>
        <p:txBody>
          <a:bodyPr wrap="square" rtlCol="0">
            <a:spAutoFit/>
          </a:bodyPr>
          <a:lstStyle/>
          <a:p>
            <a:r>
              <a:rPr lang="fr-FR" b="1" dirty="0">
                <a:solidFill>
                  <a:srgbClr val="FF0000"/>
                </a:solidFill>
                <a:latin typeface="Calisto MT" panose="02040603050505030304" pitchFamily="18" charset="77"/>
              </a:rPr>
              <a:t>Recoder pour avoir des effectifs suffisants </a:t>
            </a:r>
          </a:p>
        </p:txBody>
      </p:sp>
    </p:spTree>
    <p:extLst>
      <p:ext uri="{BB962C8B-B14F-4D97-AF65-F5344CB8AC3E}">
        <p14:creationId xmlns:p14="http://schemas.microsoft.com/office/powerpoint/2010/main" val="224669897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F894CB-7A40-D34F-8C5E-91121CEE2070}"/>
              </a:ext>
            </a:extLst>
          </p:cNvPr>
          <p:cNvSpPr>
            <a:spLocks noGrp="1"/>
          </p:cNvSpPr>
          <p:nvPr>
            <p:ph type="title"/>
          </p:nvPr>
        </p:nvSpPr>
        <p:spPr>
          <a:xfrm>
            <a:off x="1175559" y="152400"/>
            <a:ext cx="6792881" cy="861774"/>
          </a:xfrm>
        </p:spPr>
        <p:txBody>
          <a:bodyPr/>
          <a:lstStyle/>
          <a:p>
            <a:r>
              <a:rPr lang="fr-FR" dirty="0"/>
              <a:t>Quelles opérations possibles de recodage ? </a:t>
            </a:r>
          </a:p>
        </p:txBody>
      </p:sp>
      <p:graphicFrame>
        <p:nvGraphicFramePr>
          <p:cNvPr id="4" name="Tableau 4">
            <a:extLst>
              <a:ext uri="{FF2B5EF4-FFF2-40B4-BE49-F238E27FC236}">
                <a16:creationId xmlns:a16="http://schemas.microsoft.com/office/drawing/2014/main" id="{BC103FBF-D187-334C-92EA-8EA89E873CA8}"/>
              </a:ext>
            </a:extLst>
          </p:cNvPr>
          <p:cNvGraphicFramePr>
            <a:graphicFrameLocks noGrp="1"/>
          </p:cNvGraphicFramePr>
          <p:nvPr>
            <p:extLst>
              <p:ext uri="{D42A27DB-BD31-4B8C-83A1-F6EECF244321}">
                <p14:modId xmlns:p14="http://schemas.microsoft.com/office/powerpoint/2010/main" val="1901149889"/>
              </p:ext>
            </p:extLst>
          </p:nvPr>
        </p:nvGraphicFramePr>
        <p:xfrm>
          <a:off x="533400" y="887174"/>
          <a:ext cx="8382000" cy="5105561"/>
        </p:xfrm>
        <a:graphic>
          <a:graphicData uri="http://schemas.openxmlformats.org/drawingml/2006/table">
            <a:tbl>
              <a:tblPr firstRow="1" bandRow="1">
                <a:tableStyleId>{5C22544A-7EE6-4342-B048-85BDC9FD1C3A}</a:tableStyleId>
              </a:tblPr>
              <a:tblGrid>
                <a:gridCol w="2794000">
                  <a:extLst>
                    <a:ext uri="{9D8B030D-6E8A-4147-A177-3AD203B41FA5}">
                      <a16:colId xmlns:a16="http://schemas.microsoft.com/office/drawing/2014/main" val="56137865"/>
                    </a:ext>
                  </a:extLst>
                </a:gridCol>
                <a:gridCol w="2794000">
                  <a:extLst>
                    <a:ext uri="{9D8B030D-6E8A-4147-A177-3AD203B41FA5}">
                      <a16:colId xmlns:a16="http://schemas.microsoft.com/office/drawing/2014/main" val="1968338988"/>
                    </a:ext>
                  </a:extLst>
                </a:gridCol>
                <a:gridCol w="2794000">
                  <a:extLst>
                    <a:ext uri="{9D8B030D-6E8A-4147-A177-3AD203B41FA5}">
                      <a16:colId xmlns:a16="http://schemas.microsoft.com/office/drawing/2014/main" val="2765226079"/>
                    </a:ext>
                  </a:extLst>
                </a:gridCol>
              </a:tblGrid>
              <a:tr h="1292001">
                <a:tc>
                  <a:txBody>
                    <a:bodyPr/>
                    <a:lstStyle/>
                    <a:p>
                      <a:r>
                        <a:rPr lang="fr-FR" sz="2000" dirty="0">
                          <a:latin typeface="Calisto MT" panose="02040603050505030304" pitchFamily="18" charset="77"/>
                        </a:rPr>
                        <a:t>Type de variable d’origine</a:t>
                      </a:r>
                    </a:p>
                  </a:txBody>
                  <a:tcPr/>
                </a:tc>
                <a:tc>
                  <a:txBody>
                    <a:bodyPr/>
                    <a:lstStyle/>
                    <a:p>
                      <a:r>
                        <a:rPr lang="fr-FR" sz="2000" dirty="0">
                          <a:latin typeface="Calisto MT" panose="02040603050505030304" pitchFamily="18" charset="77"/>
                        </a:rPr>
                        <a:t>Type de variable recodée</a:t>
                      </a:r>
                    </a:p>
                  </a:txBody>
                  <a:tcPr/>
                </a:tc>
                <a:tc>
                  <a:txBody>
                    <a:bodyPr/>
                    <a:lstStyle/>
                    <a:p>
                      <a:r>
                        <a:rPr lang="fr-FR" sz="2000" dirty="0">
                          <a:latin typeface="Calisto MT" panose="02040603050505030304" pitchFamily="18" charset="77"/>
                        </a:rPr>
                        <a:t>Objectif du recodage</a:t>
                      </a:r>
                    </a:p>
                  </a:txBody>
                  <a:tcPr/>
                </a:tc>
                <a:extLst>
                  <a:ext uri="{0D108BD9-81ED-4DB2-BD59-A6C34878D82A}">
                    <a16:rowId xmlns:a16="http://schemas.microsoft.com/office/drawing/2014/main" val="817938339"/>
                  </a:ext>
                </a:extLst>
              </a:tr>
              <a:tr h="868825">
                <a:tc>
                  <a:txBody>
                    <a:bodyPr/>
                    <a:lstStyle/>
                    <a:p>
                      <a:r>
                        <a:rPr lang="fr-FR" sz="2000" dirty="0">
                          <a:latin typeface="Calisto MT" panose="02040603050505030304" pitchFamily="18" charset="77"/>
                        </a:rPr>
                        <a:t>Nominale</a:t>
                      </a:r>
                    </a:p>
                  </a:txBody>
                  <a:tcPr/>
                </a:tc>
                <a:tc>
                  <a:txBody>
                    <a:bodyPr/>
                    <a:lstStyle/>
                    <a:p>
                      <a:r>
                        <a:rPr lang="fr-FR" sz="2000" dirty="0">
                          <a:latin typeface="Calisto MT" panose="02040603050505030304" pitchFamily="18" charset="77"/>
                        </a:rPr>
                        <a:t>Nominale</a:t>
                      </a:r>
                    </a:p>
                  </a:txBody>
                  <a:tcPr/>
                </a:tc>
                <a:tc>
                  <a:txBody>
                    <a:bodyPr/>
                    <a:lstStyle/>
                    <a:p>
                      <a:r>
                        <a:rPr lang="fr-FR" sz="2000" dirty="0">
                          <a:latin typeface="Calisto MT" panose="02040603050505030304" pitchFamily="18" charset="77"/>
                        </a:rPr>
                        <a:t>Regrouper des modalités entre elles, simplifier, assurer des effectifs corrects</a:t>
                      </a:r>
                    </a:p>
                  </a:txBody>
                  <a:tcPr/>
                </a:tc>
                <a:extLst>
                  <a:ext uri="{0D108BD9-81ED-4DB2-BD59-A6C34878D82A}">
                    <a16:rowId xmlns:a16="http://schemas.microsoft.com/office/drawing/2014/main" val="1608531651"/>
                  </a:ext>
                </a:extLst>
              </a:tr>
              <a:tr h="748540">
                <a:tc>
                  <a:txBody>
                    <a:bodyPr/>
                    <a:lstStyle/>
                    <a:p>
                      <a:r>
                        <a:rPr lang="fr-FR" sz="2000" dirty="0">
                          <a:latin typeface="Calisto MT" panose="02040603050505030304" pitchFamily="18" charset="77"/>
                        </a:rPr>
                        <a:t>Ordinale (fausse quantitative)</a:t>
                      </a:r>
                    </a:p>
                  </a:txBody>
                  <a:tcPr/>
                </a:tc>
                <a:tc>
                  <a:txBody>
                    <a:bodyPr/>
                    <a:lstStyle/>
                    <a:p>
                      <a:r>
                        <a:rPr lang="fr-FR" sz="2000" dirty="0">
                          <a:latin typeface="Calisto MT" panose="02040603050505030304" pitchFamily="18" charset="77"/>
                        </a:rPr>
                        <a:t>Quantitative</a:t>
                      </a:r>
                    </a:p>
                  </a:txBody>
                  <a:tcPr/>
                </a:tc>
                <a:tc>
                  <a:txBody>
                    <a:bodyPr/>
                    <a:lstStyle/>
                    <a:p>
                      <a:r>
                        <a:rPr lang="fr-FR" sz="2000" dirty="0">
                          <a:latin typeface="Calisto MT" panose="02040603050505030304" pitchFamily="18" charset="77"/>
                        </a:rPr>
                        <a:t>Supprimer les valeurs manquantes</a:t>
                      </a:r>
                    </a:p>
                  </a:txBody>
                  <a:tcPr/>
                </a:tc>
                <a:extLst>
                  <a:ext uri="{0D108BD9-81ED-4DB2-BD59-A6C34878D82A}">
                    <a16:rowId xmlns:a16="http://schemas.microsoft.com/office/drawing/2014/main" val="1121374973"/>
                  </a:ext>
                </a:extLst>
              </a:tr>
              <a:tr h="748540">
                <a:tc>
                  <a:txBody>
                    <a:bodyPr/>
                    <a:lstStyle/>
                    <a:p>
                      <a:r>
                        <a:rPr lang="fr-FR" sz="2000" dirty="0">
                          <a:latin typeface="Calisto MT" panose="02040603050505030304" pitchFamily="18" charset="77"/>
                        </a:rPr>
                        <a:t>Quantitative</a:t>
                      </a:r>
                    </a:p>
                  </a:txBody>
                  <a:tcPr/>
                </a:tc>
                <a:tc>
                  <a:txBody>
                    <a:bodyPr/>
                    <a:lstStyle/>
                    <a:p>
                      <a:r>
                        <a:rPr lang="fr-FR" sz="2000" dirty="0">
                          <a:latin typeface="Calisto MT" panose="02040603050505030304" pitchFamily="18" charset="77"/>
                        </a:rPr>
                        <a:t>Ordinale</a:t>
                      </a:r>
                    </a:p>
                  </a:txBody>
                  <a:tcPr/>
                </a:tc>
                <a:tc>
                  <a:txBody>
                    <a:bodyPr/>
                    <a:lstStyle/>
                    <a:p>
                      <a:r>
                        <a:rPr lang="fr-FR" sz="2000" dirty="0">
                          <a:latin typeface="Calisto MT" panose="02040603050505030304" pitchFamily="18" charset="77"/>
                        </a:rPr>
                        <a:t>Regrouper en catégories des valeurs </a:t>
                      </a:r>
                    </a:p>
                  </a:txBody>
                  <a:tcPr/>
                </a:tc>
                <a:extLst>
                  <a:ext uri="{0D108BD9-81ED-4DB2-BD59-A6C34878D82A}">
                    <a16:rowId xmlns:a16="http://schemas.microsoft.com/office/drawing/2014/main" val="1029727096"/>
                  </a:ext>
                </a:extLst>
              </a:tr>
              <a:tr h="748540">
                <a:tc>
                  <a:txBody>
                    <a:bodyPr/>
                    <a:lstStyle/>
                    <a:p>
                      <a:r>
                        <a:rPr lang="fr-FR" sz="2000" dirty="0">
                          <a:latin typeface="Calisto MT" panose="02040603050505030304" pitchFamily="18" charset="77"/>
                        </a:rPr>
                        <a:t>Nominale/ordinale</a:t>
                      </a:r>
                    </a:p>
                  </a:txBody>
                  <a:tcPr/>
                </a:tc>
                <a:tc>
                  <a:txBody>
                    <a:bodyPr/>
                    <a:lstStyle/>
                    <a:p>
                      <a:r>
                        <a:rPr lang="fr-FR" sz="2000" dirty="0">
                          <a:latin typeface="Calisto MT" panose="02040603050505030304" pitchFamily="18" charset="77"/>
                        </a:rPr>
                        <a:t>Dichotomique/</a:t>
                      </a:r>
                      <a:r>
                        <a:rPr lang="fr-FR" sz="2000" i="1" dirty="0" err="1">
                          <a:latin typeface="Calisto MT" panose="02040603050505030304" pitchFamily="18" charset="77"/>
                        </a:rPr>
                        <a:t>dummy</a:t>
                      </a:r>
                      <a:r>
                        <a:rPr lang="fr-FR" sz="2000" dirty="0">
                          <a:latin typeface="Calisto MT" panose="02040603050505030304" pitchFamily="18" charset="77"/>
                        </a:rPr>
                        <a:t>/binaire (0/1)</a:t>
                      </a:r>
                    </a:p>
                  </a:txBody>
                  <a:tcPr/>
                </a:tc>
                <a:tc>
                  <a:txBody>
                    <a:bodyPr/>
                    <a:lstStyle/>
                    <a:p>
                      <a:r>
                        <a:rPr lang="fr-FR" sz="2000" dirty="0">
                          <a:latin typeface="Calisto MT" panose="02040603050505030304" pitchFamily="18" charset="77"/>
                        </a:rPr>
                        <a:t>Avoir une seule variable dépendante de notre effet</a:t>
                      </a:r>
                    </a:p>
                  </a:txBody>
                  <a:tcPr/>
                </a:tc>
                <a:extLst>
                  <a:ext uri="{0D108BD9-81ED-4DB2-BD59-A6C34878D82A}">
                    <a16:rowId xmlns:a16="http://schemas.microsoft.com/office/drawing/2014/main" val="439826672"/>
                  </a:ext>
                </a:extLst>
              </a:tr>
            </a:tbl>
          </a:graphicData>
        </a:graphic>
      </p:graphicFrame>
    </p:spTree>
    <p:extLst>
      <p:ext uri="{BB962C8B-B14F-4D97-AF65-F5344CB8AC3E}">
        <p14:creationId xmlns:p14="http://schemas.microsoft.com/office/powerpoint/2010/main" val="307674526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EC2FBC1-7478-784B-AF96-389663538941}"/>
              </a:ext>
            </a:extLst>
          </p:cNvPr>
          <p:cNvSpPr>
            <a:spLocks noGrp="1"/>
          </p:cNvSpPr>
          <p:nvPr>
            <p:ph idx="1"/>
          </p:nvPr>
        </p:nvSpPr>
        <p:spPr>
          <a:xfrm>
            <a:off x="533400" y="1012954"/>
            <a:ext cx="8433707" cy="5940088"/>
          </a:xfrm>
        </p:spPr>
        <p:txBody>
          <a:bodyPr/>
          <a:lstStyle/>
          <a:p>
            <a:r>
              <a:rPr lang="fr-FR" dirty="0">
                <a:latin typeface="Calisto MT" panose="02040603050505030304" pitchFamily="18" charset="77"/>
              </a:rPr>
              <a:t>A/ Tableau de fréquences de la variable à recoder pour déterminer les choix de regroupement de modalités</a:t>
            </a:r>
          </a:p>
          <a:p>
            <a:r>
              <a:rPr lang="fr-FR" dirty="0">
                <a:latin typeface="Calisto MT" panose="02040603050505030304" pitchFamily="18" charset="77"/>
              </a:rPr>
              <a:t>Je passe ma variable de vote en nominale</a:t>
            </a:r>
          </a:p>
          <a:p>
            <a:endParaRPr lang="fr-FR" dirty="0">
              <a:latin typeface="Calisto MT" panose="02040603050505030304" pitchFamily="18" charset="77"/>
            </a:endParaRPr>
          </a:p>
          <a:p>
            <a:r>
              <a:rPr lang="fr-FR" dirty="0">
                <a:latin typeface="Calisto MT" panose="02040603050505030304" pitchFamily="18" charset="77"/>
              </a:rPr>
              <a:t>B/ je duplique ma variable à la fin du fichier de données pour vérifier en direct que tout se passe bien (et ne pas galérer pour trouver la variable dans les menus déroulants) : COMPUTED</a:t>
            </a:r>
          </a:p>
          <a:p>
            <a:pPr lvl="2"/>
            <a:r>
              <a:rPr lang="fr-FR" dirty="0" err="1">
                <a:latin typeface="Calisto MT" panose="02040603050505030304" pitchFamily="18" charset="77"/>
              </a:rPr>
              <a:t>Computed</a:t>
            </a:r>
            <a:r>
              <a:rPr lang="fr-FR" dirty="0">
                <a:latin typeface="Calisto MT" panose="02040603050505030304" pitchFamily="18" charset="77"/>
              </a:rPr>
              <a:t> variable</a:t>
            </a:r>
          </a:p>
          <a:p>
            <a:pPr lvl="2"/>
            <a:r>
              <a:rPr lang="fr-FR" dirty="0">
                <a:latin typeface="Calisto MT" panose="02040603050505030304" pitchFamily="18" charset="77"/>
              </a:rPr>
              <a:t>Nom de la variable et label</a:t>
            </a:r>
          </a:p>
          <a:p>
            <a:pPr lvl="2"/>
            <a:r>
              <a:rPr lang="fr-FR" dirty="0">
                <a:latin typeface="Calisto MT" panose="02040603050505030304" pitchFamily="18" charset="77"/>
              </a:rPr>
              <a:t>Formule (ici vote1t=V2)</a:t>
            </a:r>
          </a:p>
          <a:p>
            <a:pPr lvl="2"/>
            <a:r>
              <a:rPr lang="fr-FR" dirty="0">
                <a:latin typeface="Calisto MT" panose="02040603050505030304" pitchFamily="18" charset="77"/>
              </a:rPr>
              <a:t>Je m’assure que la colonne est créé en fin de fichier</a:t>
            </a:r>
          </a:p>
          <a:p>
            <a:pPr lvl="2"/>
            <a:endParaRPr lang="fr-FR" dirty="0">
              <a:latin typeface="Calisto MT" panose="02040603050505030304" pitchFamily="18" charset="77"/>
            </a:endParaRPr>
          </a:p>
          <a:p>
            <a:pPr lvl="2"/>
            <a:r>
              <a:rPr lang="fr-FR" b="1" dirty="0">
                <a:latin typeface="Calisto MT" panose="02040603050505030304" pitchFamily="18" charset="77"/>
              </a:rPr>
              <a:t>CONSEIL : </a:t>
            </a:r>
            <a:r>
              <a:rPr lang="fr-FR" dirty="0">
                <a:latin typeface="Calisto MT" panose="02040603050505030304" pitchFamily="18" charset="77"/>
              </a:rPr>
              <a:t>sur un fichier Word à part, notez les opérations de codage et de recodage à réaliser (vous vous souviendrez de vos choix, et de pourquoi vous les avez faits!)</a:t>
            </a:r>
          </a:p>
          <a:p>
            <a:pPr lvl="2"/>
            <a:endParaRPr lang="fr-FR" dirty="0"/>
          </a:p>
        </p:txBody>
      </p:sp>
      <p:sp>
        <p:nvSpPr>
          <p:cNvPr id="2" name="ZoneTexte 1">
            <a:extLst>
              <a:ext uri="{FF2B5EF4-FFF2-40B4-BE49-F238E27FC236}">
                <a16:creationId xmlns:a16="http://schemas.microsoft.com/office/drawing/2014/main" id="{B2DB5B77-B495-78D2-5C4F-1419CAB2D357}"/>
              </a:ext>
            </a:extLst>
          </p:cNvPr>
          <p:cNvSpPr txBox="1"/>
          <p:nvPr/>
        </p:nvSpPr>
        <p:spPr>
          <a:xfrm>
            <a:off x="2514600" y="145980"/>
            <a:ext cx="5715000" cy="400110"/>
          </a:xfrm>
          <a:prstGeom prst="rect">
            <a:avLst/>
          </a:prstGeom>
          <a:noFill/>
        </p:spPr>
        <p:txBody>
          <a:bodyPr wrap="square" rtlCol="0">
            <a:spAutoFit/>
          </a:bodyPr>
          <a:lstStyle/>
          <a:p>
            <a:r>
              <a:rPr lang="fr-FR" sz="2000" b="1" dirty="0">
                <a:solidFill>
                  <a:srgbClr val="FF0000"/>
                </a:solidFill>
                <a:latin typeface="Calisto MT" panose="02040603050505030304" pitchFamily="18" charset="77"/>
              </a:rPr>
              <a:t>Application sur </a:t>
            </a:r>
            <a:r>
              <a:rPr lang="fr-FR" sz="2000" b="1" dirty="0" err="1">
                <a:solidFill>
                  <a:srgbClr val="FF0000"/>
                </a:solidFill>
                <a:latin typeface="Calisto MT" panose="02040603050505030304" pitchFamily="18" charset="77"/>
              </a:rPr>
              <a:t>Jamovi</a:t>
            </a:r>
            <a:r>
              <a:rPr lang="fr-FR" sz="2000" b="1" dirty="0">
                <a:solidFill>
                  <a:srgbClr val="FF0000"/>
                </a:solidFill>
                <a:latin typeface="Calisto MT" panose="02040603050505030304" pitchFamily="18" charset="77"/>
              </a:rPr>
              <a:t> ! </a:t>
            </a:r>
          </a:p>
        </p:txBody>
      </p:sp>
    </p:spTree>
    <p:extLst>
      <p:ext uri="{BB962C8B-B14F-4D97-AF65-F5344CB8AC3E}">
        <p14:creationId xmlns:p14="http://schemas.microsoft.com/office/powerpoint/2010/main" val="287983024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016198" y="151449"/>
            <a:ext cx="7478680" cy="861774"/>
          </a:xfrm>
        </p:spPr>
        <p:txBody>
          <a:bodyPr/>
          <a:lstStyle/>
          <a:p>
            <a:r>
              <a:rPr lang="fr-FR" dirty="0"/>
              <a:t>Toujours déterminer la  nature de la variable </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78065" y="1131094"/>
            <a:ext cx="8237285" cy="4633473"/>
          </a:xfrm>
          <a:prstGeom prst="rect">
            <a:avLst/>
          </a:prstGeom>
        </p:spPr>
      </p:pic>
      <p:sp>
        <p:nvSpPr>
          <p:cNvPr id="5" name="Ellipse 4">
            <a:extLst>
              <a:ext uri="{FF2B5EF4-FFF2-40B4-BE49-F238E27FC236}">
                <a16:creationId xmlns:a16="http://schemas.microsoft.com/office/drawing/2014/main" id="{AA4BEF25-CCD8-CD47-84EC-601023B1A343}"/>
              </a:ext>
            </a:extLst>
          </p:cNvPr>
          <p:cNvSpPr/>
          <p:nvPr/>
        </p:nvSpPr>
        <p:spPr>
          <a:xfrm>
            <a:off x="3475164" y="2374006"/>
            <a:ext cx="921544" cy="691414"/>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Tree>
    <p:extLst>
      <p:ext uri="{BB962C8B-B14F-4D97-AF65-F5344CB8AC3E}">
        <p14:creationId xmlns:p14="http://schemas.microsoft.com/office/powerpoint/2010/main" val="11353547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p:cNvPicPr>
            <a:picLocks noChangeAspect="1"/>
          </p:cNvPicPr>
          <p:nvPr/>
        </p:nvPicPr>
        <p:blipFill rotWithShape="1">
          <a:blip r:embed="rId2"/>
          <a:srcRect r="70181"/>
          <a:stretch/>
        </p:blipFill>
        <p:spPr>
          <a:xfrm>
            <a:off x="731587" y="844551"/>
            <a:ext cx="2824413" cy="5409371"/>
          </a:xfrm>
          <a:prstGeom prst="rect">
            <a:avLst/>
          </a:prstGeom>
        </p:spPr>
      </p:pic>
      <p:sp>
        <p:nvSpPr>
          <p:cNvPr id="6" name="ZoneTexte 5"/>
          <p:cNvSpPr txBox="1"/>
          <p:nvPr/>
        </p:nvSpPr>
        <p:spPr>
          <a:xfrm>
            <a:off x="3969251" y="857251"/>
            <a:ext cx="4603249" cy="2169825"/>
          </a:xfrm>
          <a:prstGeom prst="rect">
            <a:avLst/>
          </a:prstGeom>
          <a:noFill/>
        </p:spPr>
        <p:txBody>
          <a:bodyPr wrap="square" rtlCol="0">
            <a:spAutoFit/>
          </a:bodyPr>
          <a:lstStyle/>
          <a:p>
            <a:r>
              <a:rPr lang="fr-FR" sz="1350" b="1" dirty="0">
                <a:latin typeface="Calisto MT" panose="02040603050505030304" pitchFamily="18" charset="77"/>
              </a:rPr>
              <a:t>Préparer son recodage en avance:</a:t>
            </a:r>
          </a:p>
          <a:p>
            <a:r>
              <a:rPr lang="fr-FR" sz="1350" dirty="0">
                <a:latin typeface="Calisto MT" panose="02040603050505030304" pitchFamily="18" charset="77"/>
              </a:rPr>
              <a:t>Gauche du PS : 0 1 2 </a:t>
            </a:r>
          </a:p>
          <a:p>
            <a:r>
              <a:rPr lang="fr-FR" sz="1350" dirty="0">
                <a:latin typeface="Calisto MT" panose="02040603050505030304" pitchFamily="18" charset="77"/>
              </a:rPr>
              <a:t>Hamon: 3</a:t>
            </a:r>
          </a:p>
          <a:p>
            <a:r>
              <a:rPr lang="fr-FR" sz="1350" dirty="0">
                <a:latin typeface="Calisto MT" panose="02040603050505030304" pitchFamily="18" charset="77"/>
              </a:rPr>
              <a:t>Macron: 4</a:t>
            </a:r>
          </a:p>
          <a:p>
            <a:r>
              <a:rPr lang="fr-FR" sz="1350" dirty="0">
                <a:latin typeface="Calisto MT" panose="02040603050505030304" pitchFamily="18" charset="77"/>
              </a:rPr>
              <a:t>Fillon: 6</a:t>
            </a:r>
          </a:p>
          <a:p>
            <a:r>
              <a:rPr lang="fr-FR" sz="1350" dirty="0" err="1">
                <a:latin typeface="Calisto MT" panose="02040603050505030304" pitchFamily="18" charset="77"/>
              </a:rPr>
              <a:t>Exd</a:t>
            </a:r>
            <a:r>
              <a:rPr lang="fr-FR" sz="1350" dirty="0">
                <a:latin typeface="Calisto MT" panose="02040603050505030304" pitchFamily="18" charset="77"/>
              </a:rPr>
              <a:t>: 7 9 </a:t>
            </a:r>
          </a:p>
          <a:p>
            <a:r>
              <a:rPr lang="fr-FR" sz="1350" dirty="0">
                <a:latin typeface="Calisto MT" panose="02040603050505030304" pitchFamily="18" charset="77"/>
              </a:rPr>
              <a:t>Autres: 5 8 10 et 11 77 88</a:t>
            </a:r>
          </a:p>
          <a:p>
            <a:endParaRPr lang="fr-FR" sz="1350" dirty="0"/>
          </a:p>
          <a:p>
            <a:endParaRPr lang="fr-FR" sz="1350" dirty="0"/>
          </a:p>
          <a:p>
            <a:endParaRPr lang="fr-FR" sz="1350" dirty="0"/>
          </a:p>
        </p:txBody>
      </p:sp>
      <p:sp>
        <p:nvSpPr>
          <p:cNvPr id="2" name="ZoneTexte 1">
            <a:extLst>
              <a:ext uri="{FF2B5EF4-FFF2-40B4-BE49-F238E27FC236}">
                <a16:creationId xmlns:a16="http://schemas.microsoft.com/office/drawing/2014/main" id="{DFB03CA1-68F6-9215-DBFF-E620F8624D08}"/>
              </a:ext>
            </a:extLst>
          </p:cNvPr>
          <p:cNvSpPr txBox="1"/>
          <p:nvPr/>
        </p:nvSpPr>
        <p:spPr>
          <a:xfrm>
            <a:off x="3352800" y="2640563"/>
            <a:ext cx="5410200" cy="3570208"/>
          </a:xfrm>
          <a:prstGeom prst="rect">
            <a:avLst/>
          </a:prstGeom>
          <a:noFill/>
        </p:spPr>
        <p:txBody>
          <a:bodyPr wrap="square" rtlCol="0">
            <a:spAutoFit/>
          </a:bodyPr>
          <a:lstStyle/>
          <a:p>
            <a:pPr algn="just"/>
            <a:r>
              <a:rPr lang="fr-FR" sz="1600" dirty="0">
                <a:latin typeface="Calisto MT" panose="02040603050505030304" pitchFamily="18" charset="77"/>
              </a:rPr>
              <a:t>- Le recodage est basé sur des hypothèses de recherche</a:t>
            </a:r>
          </a:p>
          <a:p>
            <a:pPr algn="just"/>
            <a:r>
              <a:rPr lang="fr-FR" sz="1600" dirty="0">
                <a:latin typeface="Calisto MT" panose="02040603050505030304" pitchFamily="18" charset="77"/>
              </a:rPr>
              <a:t>Ex : l’électorat Mélenchon et Hamon sont proches socialement (faut-il donc les recoder ensemble ?)</a:t>
            </a:r>
          </a:p>
          <a:p>
            <a:pPr algn="just"/>
            <a:br>
              <a:rPr lang="fr-FR" sz="1600" dirty="0">
                <a:latin typeface="Calisto MT" panose="02040603050505030304" pitchFamily="18" charset="77"/>
              </a:rPr>
            </a:br>
            <a:r>
              <a:rPr lang="fr-FR" sz="1600" dirty="0">
                <a:latin typeface="Calisto MT" panose="02040603050505030304" pitchFamily="18" charset="77"/>
              </a:rPr>
              <a:t>Ainsi : la catégorie « Extrême-gauche » ou « Extrême-droite » sont questionnables, MAIS sont théorisées dans la littérature. </a:t>
            </a:r>
          </a:p>
          <a:p>
            <a:pPr marL="285750" indent="-285750" algn="just">
              <a:buFontTx/>
              <a:buChar char="-"/>
            </a:pPr>
            <a:r>
              <a:rPr lang="fr-FR" sz="1600" dirty="0">
                <a:latin typeface="Calisto MT" panose="02040603050505030304" pitchFamily="18" charset="77"/>
              </a:rPr>
              <a:t>Mélenchon doit-il être rassemblé avec d’autres candidats d’extrême-gauche ? </a:t>
            </a:r>
          </a:p>
          <a:p>
            <a:pPr marL="285750" indent="-285750" algn="just">
              <a:buFontTx/>
              <a:buChar char="-"/>
            </a:pPr>
            <a:r>
              <a:rPr lang="fr-FR" sz="1600" dirty="0">
                <a:latin typeface="Calisto MT" panose="02040603050505030304" pitchFamily="18" charset="77"/>
              </a:rPr>
              <a:t>Marine Le Pen (RN) doit-il être classé comme un parti populiste de « droite radicale », ou « d’extrême-droite »? </a:t>
            </a:r>
          </a:p>
          <a:p>
            <a:pPr marL="285750" indent="-285750" algn="just">
              <a:buFontTx/>
              <a:buChar char="-"/>
            </a:pPr>
            <a:r>
              <a:rPr lang="fr-FR" sz="1600" dirty="0">
                <a:latin typeface="Calisto MT" panose="02040603050505030304" pitchFamily="18" charset="77"/>
              </a:rPr>
              <a:t>Dupont-Aignan doit-il être classé à « l’extrême-droite » (scission de l’UMP) ? </a:t>
            </a:r>
          </a:p>
          <a:p>
            <a:pPr marL="285750" indent="-285750">
              <a:buFontTx/>
              <a:buChar char="-"/>
            </a:pPr>
            <a:endParaRPr lang="fr-FR" dirty="0"/>
          </a:p>
        </p:txBody>
      </p:sp>
      <p:sp>
        <p:nvSpPr>
          <p:cNvPr id="3" name="ZoneTexte 2">
            <a:extLst>
              <a:ext uri="{FF2B5EF4-FFF2-40B4-BE49-F238E27FC236}">
                <a16:creationId xmlns:a16="http://schemas.microsoft.com/office/drawing/2014/main" id="{62065071-BE9F-0308-3D99-9F09D1FA9D16}"/>
              </a:ext>
            </a:extLst>
          </p:cNvPr>
          <p:cNvSpPr txBox="1"/>
          <p:nvPr/>
        </p:nvSpPr>
        <p:spPr>
          <a:xfrm>
            <a:off x="381000" y="185847"/>
            <a:ext cx="86868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Recoder, c’est aussi réfléchir théoriquement sur des catégories d’analyse pertinentes </a:t>
            </a:r>
          </a:p>
        </p:txBody>
      </p:sp>
      <p:sp>
        <p:nvSpPr>
          <p:cNvPr id="4" name="ZoneTexte 3">
            <a:extLst>
              <a:ext uri="{FF2B5EF4-FFF2-40B4-BE49-F238E27FC236}">
                <a16:creationId xmlns:a16="http://schemas.microsoft.com/office/drawing/2014/main" id="{9F6DA54F-7DD9-A6DB-E06D-A09F425A21D5}"/>
              </a:ext>
            </a:extLst>
          </p:cNvPr>
          <p:cNvSpPr txBox="1"/>
          <p:nvPr/>
        </p:nvSpPr>
        <p:spPr>
          <a:xfrm>
            <a:off x="381001" y="6253922"/>
            <a:ext cx="8610600" cy="584775"/>
          </a:xfrm>
          <a:prstGeom prst="rect">
            <a:avLst/>
          </a:prstGeom>
          <a:noFill/>
        </p:spPr>
        <p:txBody>
          <a:bodyPr wrap="square" rtlCol="0">
            <a:spAutoFit/>
          </a:bodyPr>
          <a:lstStyle/>
          <a:p>
            <a:r>
              <a:rPr lang="fr-FR" sz="1600" b="1" dirty="0">
                <a:latin typeface="Calisto MT" panose="02040603050505030304" pitchFamily="18" charset="77"/>
              </a:rPr>
              <a:t>= Allier les considérations d’analyse (hypothèses) avec « les moyens du bord » (les effectifs présents) </a:t>
            </a:r>
          </a:p>
        </p:txBody>
      </p:sp>
    </p:spTree>
    <p:extLst>
      <p:ext uri="{BB962C8B-B14F-4D97-AF65-F5344CB8AC3E}">
        <p14:creationId xmlns:p14="http://schemas.microsoft.com/office/powerpoint/2010/main" val="66199600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0FCEF31-AB93-F047-B4D5-DAB1A878D795}"/>
              </a:ext>
            </a:extLst>
          </p:cNvPr>
          <p:cNvSpPr>
            <a:spLocks noGrp="1"/>
          </p:cNvSpPr>
          <p:nvPr>
            <p:ph type="title"/>
          </p:nvPr>
        </p:nvSpPr>
        <p:spPr>
          <a:xfrm>
            <a:off x="1922811" y="-100076"/>
            <a:ext cx="5298376" cy="430887"/>
          </a:xfrm>
        </p:spPr>
        <p:txBody>
          <a:bodyPr/>
          <a:lstStyle/>
          <a:p>
            <a:endParaRPr lang="fr-FR" dirty="0"/>
          </a:p>
        </p:txBody>
      </p:sp>
      <p:sp>
        <p:nvSpPr>
          <p:cNvPr id="3" name="Espace réservé du contenu 2">
            <a:extLst>
              <a:ext uri="{FF2B5EF4-FFF2-40B4-BE49-F238E27FC236}">
                <a16:creationId xmlns:a16="http://schemas.microsoft.com/office/drawing/2014/main" id="{300AAF98-9CE1-5744-876F-A34A765233E5}"/>
              </a:ext>
            </a:extLst>
          </p:cNvPr>
          <p:cNvSpPr>
            <a:spLocks noGrp="1"/>
          </p:cNvSpPr>
          <p:nvPr>
            <p:ph idx="1"/>
          </p:nvPr>
        </p:nvSpPr>
        <p:spPr>
          <a:xfrm>
            <a:off x="442912" y="1366837"/>
            <a:ext cx="8272780" cy="430887"/>
          </a:xfrm>
        </p:spPr>
        <p:txBody>
          <a:bodyPr/>
          <a:lstStyle/>
          <a:p>
            <a:endParaRPr lang="fr-FR"/>
          </a:p>
        </p:txBody>
      </p:sp>
      <p:pic>
        <p:nvPicPr>
          <p:cNvPr id="4" name="Image 3">
            <a:extLst>
              <a:ext uri="{FF2B5EF4-FFF2-40B4-BE49-F238E27FC236}">
                <a16:creationId xmlns:a16="http://schemas.microsoft.com/office/drawing/2014/main" id="{A67F872C-85D3-AA45-9449-B1AB5AEA0AF1}"/>
              </a:ext>
            </a:extLst>
          </p:cNvPr>
          <p:cNvPicPr>
            <a:picLocks noChangeAspect="1"/>
          </p:cNvPicPr>
          <p:nvPr/>
        </p:nvPicPr>
        <p:blipFill>
          <a:blip r:embed="rId2"/>
          <a:stretch>
            <a:fillRect/>
          </a:stretch>
        </p:blipFill>
        <p:spPr>
          <a:xfrm>
            <a:off x="0" y="1140039"/>
            <a:ext cx="9144000" cy="4899397"/>
          </a:xfrm>
          <a:prstGeom prst="rect">
            <a:avLst/>
          </a:prstGeom>
        </p:spPr>
      </p:pic>
      <p:sp>
        <p:nvSpPr>
          <p:cNvPr id="6" name="ZoneTexte 5">
            <a:extLst>
              <a:ext uri="{FF2B5EF4-FFF2-40B4-BE49-F238E27FC236}">
                <a16:creationId xmlns:a16="http://schemas.microsoft.com/office/drawing/2014/main" id="{A6AFBF25-E714-304A-8B43-300F000D6FC9}"/>
              </a:ext>
            </a:extLst>
          </p:cNvPr>
          <p:cNvSpPr txBox="1"/>
          <p:nvPr/>
        </p:nvSpPr>
        <p:spPr>
          <a:xfrm>
            <a:off x="407192" y="783543"/>
            <a:ext cx="8736808" cy="461665"/>
          </a:xfrm>
          <a:prstGeom prst="rect">
            <a:avLst/>
          </a:prstGeom>
          <a:noFill/>
        </p:spPr>
        <p:txBody>
          <a:bodyPr wrap="square" rtlCol="0">
            <a:spAutoFit/>
          </a:bodyPr>
          <a:lstStyle/>
          <a:p>
            <a:r>
              <a:rPr lang="fr-FR" sz="2400" b="1" u="sng" dirty="0">
                <a:solidFill>
                  <a:srgbClr val="00B050"/>
                </a:solidFill>
                <a:latin typeface="Calisto MT" panose="02040603050505030304" pitchFamily="18" charset="77"/>
              </a:rPr>
              <a:t>B1/ Je duplique ma variable à recoder : création d’1 variable</a:t>
            </a:r>
          </a:p>
        </p:txBody>
      </p:sp>
      <p:sp>
        <p:nvSpPr>
          <p:cNvPr id="7" name="Ellipse 6">
            <a:extLst>
              <a:ext uri="{FF2B5EF4-FFF2-40B4-BE49-F238E27FC236}">
                <a16:creationId xmlns:a16="http://schemas.microsoft.com/office/drawing/2014/main" id="{4284E05A-7C58-3145-B6D4-E67ED171BE9D}"/>
              </a:ext>
            </a:extLst>
          </p:cNvPr>
          <p:cNvSpPr/>
          <p:nvPr/>
        </p:nvSpPr>
        <p:spPr>
          <a:xfrm>
            <a:off x="407192" y="1281116"/>
            <a:ext cx="522515"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ZoneTexte 7">
            <a:extLst>
              <a:ext uri="{FF2B5EF4-FFF2-40B4-BE49-F238E27FC236}">
                <a16:creationId xmlns:a16="http://schemas.microsoft.com/office/drawing/2014/main" id="{37DDA611-D73D-434B-B3A3-D526E79A09EC}"/>
              </a:ext>
            </a:extLst>
          </p:cNvPr>
          <p:cNvSpPr txBox="1"/>
          <p:nvPr/>
        </p:nvSpPr>
        <p:spPr>
          <a:xfrm>
            <a:off x="790401" y="1042293"/>
            <a:ext cx="539356" cy="369332"/>
          </a:xfrm>
          <a:prstGeom prst="rect">
            <a:avLst/>
          </a:prstGeom>
          <a:noFill/>
        </p:spPr>
        <p:txBody>
          <a:bodyPr wrap="square" rtlCol="0">
            <a:spAutoFit/>
          </a:bodyPr>
          <a:lstStyle/>
          <a:p>
            <a:r>
              <a:rPr lang="fr-FR" b="1" dirty="0">
                <a:solidFill>
                  <a:srgbClr val="C00000"/>
                </a:solidFill>
              </a:rPr>
              <a:t>1</a:t>
            </a:r>
          </a:p>
        </p:txBody>
      </p:sp>
      <p:sp>
        <p:nvSpPr>
          <p:cNvPr id="11" name="Ellipse 10">
            <a:extLst>
              <a:ext uri="{FF2B5EF4-FFF2-40B4-BE49-F238E27FC236}">
                <a16:creationId xmlns:a16="http://schemas.microsoft.com/office/drawing/2014/main" id="{C63BEA40-F096-9047-AFA9-BB1AFEE28BCD}"/>
              </a:ext>
            </a:extLst>
          </p:cNvPr>
          <p:cNvSpPr/>
          <p:nvPr/>
        </p:nvSpPr>
        <p:spPr>
          <a:xfrm>
            <a:off x="1853803" y="4377931"/>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12" name="ZoneTexte 11">
            <a:extLst>
              <a:ext uri="{FF2B5EF4-FFF2-40B4-BE49-F238E27FC236}">
                <a16:creationId xmlns:a16="http://schemas.microsoft.com/office/drawing/2014/main" id="{4EF19BAD-9413-1846-8D78-2B6D1C43C932}"/>
              </a:ext>
            </a:extLst>
          </p:cNvPr>
          <p:cNvSpPr txBox="1"/>
          <p:nvPr/>
        </p:nvSpPr>
        <p:spPr>
          <a:xfrm>
            <a:off x="42862" y="3754684"/>
            <a:ext cx="3655817" cy="646331"/>
          </a:xfrm>
          <a:prstGeom prst="rect">
            <a:avLst/>
          </a:prstGeom>
          <a:noFill/>
        </p:spPr>
        <p:txBody>
          <a:bodyPr wrap="square" rtlCol="0">
            <a:spAutoFit/>
          </a:bodyPr>
          <a:lstStyle/>
          <a:p>
            <a:r>
              <a:rPr lang="fr-FR" b="1" u="sng" dirty="0">
                <a:solidFill>
                  <a:srgbClr val="C00000"/>
                </a:solidFill>
              </a:rPr>
              <a:t>2</a:t>
            </a:r>
            <a:r>
              <a:rPr lang="fr-FR" b="1" dirty="0">
                <a:solidFill>
                  <a:srgbClr val="C00000"/>
                </a:solidFill>
              </a:rPr>
              <a:t>: je double-clique sur le haut de la 1ère colonne vide en fin de fichier</a:t>
            </a:r>
          </a:p>
        </p:txBody>
      </p:sp>
      <p:sp>
        <p:nvSpPr>
          <p:cNvPr id="13" name="Ellipse 12">
            <a:extLst>
              <a:ext uri="{FF2B5EF4-FFF2-40B4-BE49-F238E27FC236}">
                <a16:creationId xmlns:a16="http://schemas.microsoft.com/office/drawing/2014/main" id="{DB4478A5-706F-7B41-9CF5-E2D42C98E4D4}"/>
              </a:ext>
            </a:extLst>
          </p:cNvPr>
          <p:cNvSpPr/>
          <p:nvPr/>
        </p:nvSpPr>
        <p:spPr>
          <a:xfrm>
            <a:off x="3437422" y="3078717"/>
            <a:ext cx="2563328"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14" name="ZoneTexte 13">
            <a:extLst>
              <a:ext uri="{FF2B5EF4-FFF2-40B4-BE49-F238E27FC236}">
                <a16:creationId xmlns:a16="http://schemas.microsoft.com/office/drawing/2014/main" id="{4C8AA896-AE11-BF41-8F10-BA676688E05F}"/>
              </a:ext>
            </a:extLst>
          </p:cNvPr>
          <p:cNvSpPr txBox="1"/>
          <p:nvPr/>
        </p:nvSpPr>
        <p:spPr>
          <a:xfrm>
            <a:off x="6107907" y="3128096"/>
            <a:ext cx="539356" cy="369332"/>
          </a:xfrm>
          <a:prstGeom prst="rect">
            <a:avLst/>
          </a:prstGeom>
          <a:noFill/>
        </p:spPr>
        <p:txBody>
          <a:bodyPr wrap="square" rtlCol="0">
            <a:spAutoFit/>
          </a:bodyPr>
          <a:lstStyle/>
          <a:p>
            <a:r>
              <a:rPr lang="fr-FR" b="1" dirty="0">
                <a:solidFill>
                  <a:srgbClr val="C00000"/>
                </a:solidFill>
              </a:rPr>
              <a:t>3</a:t>
            </a:r>
          </a:p>
        </p:txBody>
      </p:sp>
    </p:spTree>
    <p:extLst>
      <p:ext uri="{BB962C8B-B14F-4D97-AF65-F5344CB8AC3E}">
        <p14:creationId xmlns:p14="http://schemas.microsoft.com/office/powerpoint/2010/main" val="70117007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315786" y="956511"/>
            <a:ext cx="8450236" cy="4753258"/>
          </a:xfrm>
          <a:prstGeom prst="rect">
            <a:avLst/>
          </a:prstGeom>
        </p:spPr>
      </p:pic>
      <p:sp>
        <p:nvSpPr>
          <p:cNvPr id="5" name="Rectangle 4">
            <a:extLst>
              <a:ext uri="{FF2B5EF4-FFF2-40B4-BE49-F238E27FC236}">
                <a16:creationId xmlns:a16="http://schemas.microsoft.com/office/drawing/2014/main" id="{9442DAF1-F137-C443-92CF-F9C6706899B4}"/>
              </a:ext>
            </a:extLst>
          </p:cNvPr>
          <p:cNvSpPr/>
          <p:nvPr/>
        </p:nvSpPr>
        <p:spPr>
          <a:xfrm>
            <a:off x="2989397" y="1837157"/>
            <a:ext cx="1053214" cy="178752"/>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6" name="ZoneTexte 5">
            <a:extLst>
              <a:ext uri="{FF2B5EF4-FFF2-40B4-BE49-F238E27FC236}">
                <a16:creationId xmlns:a16="http://schemas.microsoft.com/office/drawing/2014/main" id="{1F6B3C49-C1C6-A445-B57F-22A6218A0377}"/>
              </a:ext>
            </a:extLst>
          </p:cNvPr>
          <p:cNvSpPr txBox="1"/>
          <p:nvPr/>
        </p:nvSpPr>
        <p:spPr>
          <a:xfrm>
            <a:off x="29579" y="1872829"/>
            <a:ext cx="2966958" cy="369332"/>
          </a:xfrm>
          <a:prstGeom prst="rect">
            <a:avLst/>
          </a:prstGeom>
          <a:noFill/>
        </p:spPr>
        <p:txBody>
          <a:bodyPr wrap="square" rtlCol="0">
            <a:spAutoFit/>
          </a:bodyPr>
          <a:lstStyle/>
          <a:p>
            <a:pPr algn="r"/>
            <a:r>
              <a:rPr lang="fr-FR" b="1" dirty="0">
                <a:solidFill>
                  <a:srgbClr val="C00000"/>
                </a:solidFill>
              </a:rPr>
              <a:t>1 : je donne un nom à la var</a:t>
            </a:r>
          </a:p>
        </p:txBody>
      </p:sp>
      <p:sp>
        <p:nvSpPr>
          <p:cNvPr id="7" name="Rectangle 6">
            <a:extLst>
              <a:ext uri="{FF2B5EF4-FFF2-40B4-BE49-F238E27FC236}">
                <a16:creationId xmlns:a16="http://schemas.microsoft.com/office/drawing/2014/main" id="{09C0F40A-7BA5-D64E-AFD3-0B16AB31B259}"/>
              </a:ext>
            </a:extLst>
          </p:cNvPr>
          <p:cNvSpPr/>
          <p:nvPr/>
        </p:nvSpPr>
        <p:spPr>
          <a:xfrm>
            <a:off x="2897713" y="2043975"/>
            <a:ext cx="1144898" cy="143080"/>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Rectangle 7">
            <a:extLst>
              <a:ext uri="{FF2B5EF4-FFF2-40B4-BE49-F238E27FC236}">
                <a16:creationId xmlns:a16="http://schemas.microsoft.com/office/drawing/2014/main" id="{2E5B63AA-12D5-6340-B06B-AF0F0946C774}"/>
              </a:ext>
            </a:extLst>
          </p:cNvPr>
          <p:cNvSpPr/>
          <p:nvPr/>
        </p:nvSpPr>
        <p:spPr>
          <a:xfrm>
            <a:off x="3943351" y="2187054"/>
            <a:ext cx="1075886" cy="417834"/>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9" name="ZoneTexte 8">
            <a:extLst>
              <a:ext uri="{FF2B5EF4-FFF2-40B4-BE49-F238E27FC236}">
                <a16:creationId xmlns:a16="http://schemas.microsoft.com/office/drawing/2014/main" id="{E7245D5A-362E-6345-BAFE-7BD1FB2B23D5}"/>
              </a:ext>
            </a:extLst>
          </p:cNvPr>
          <p:cNvSpPr txBox="1"/>
          <p:nvPr/>
        </p:nvSpPr>
        <p:spPr>
          <a:xfrm>
            <a:off x="3943350" y="2623205"/>
            <a:ext cx="4490110" cy="646331"/>
          </a:xfrm>
          <a:prstGeom prst="rect">
            <a:avLst/>
          </a:prstGeom>
          <a:noFill/>
        </p:spPr>
        <p:txBody>
          <a:bodyPr wrap="square" rtlCol="0">
            <a:spAutoFit/>
          </a:bodyPr>
          <a:lstStyle/>
          <a:p>
            <a:pPr algn="r"/>
            <a:r>
              <a:rPr lang="fr-FR" b="1" dirty="0">
                <a:solidFill>
                  <a:srgbClr val="C00000"/>
                </a:solidFill>
              </a:rPr>
              <a:t>3 : j’indique que je veux retrouver la variable ‘V2’ dans cette colonne</a:t>
            </a:r>
          </a:p>
        </p:txBody>
      </p:sp>
      <p:sp>
        <p:nvSpPr>
          <p:cNvPr id="10" name="Flèche courbée vers le haut 9">
            <a:extLst>
              <a:ext uri="{FF2B5EF4-FFF2-40B4-BE49-F238E27FC236}">
                <a16:creationId xmlns:a16="http://schemas.microsoft.com/office/drawing/2014/main" id="{D78B74BF-074F-704C-84DB-CB71FB212DB8}"/>
              </a:ext>
            </a:extLst>
          </p:cNvPr>
          <p:cNvSpPr/>
          <p:nvPr/>
        </p:nvSpPr>
        <p:spPr>
          <a:xfrm rot="8458988">
            <a:off x="1847313" y="2680274"/>
            <a:ext cx="1580143" cy="380844"/>
          </a:xfrm>
          <a:prstGeom prst="curvedUpArrow">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a:solidFill>
                <a:schemeClr val="tx1"/>
              </a:solidFill>
            </a:endParaRPr>
          </a:p>
        </p:txBody>
      </p:sp>
      <p:sp>
        <p:nvSpPr>
          <p:cNvPr id="11" name="ZoneTexte 10">
            <a:extLst>
              <a:ext uri="{FF2B5EF4-FFF2-40B4-BE49-F238E27FC236}">
                <a16:creationId xmlns:a16="http://schemas.microsoft.com/office/drawing/2014/main" id="{0F432442-C2EB-B544-9F97-025A38635D2E}"/>
              </a:ext>
            </a:extLst>
          </p:cNvPr>
          <p:cNvSpPr txBox="1"/>
          <p:nvPr/>
        </p:nvSpPr>
        <p:spPr>
          <a:xfrm>
            <a:off x="2152038" y="3813471"/>
            <a:ext cx="3119784" cy="369332"/>
          </a:xfrm>
          <a:prstGeom prst="rect">
            <a:avLst/>
          </a:prstGeom>
          <a:noFill/>
        </p:spPr>
        <p:txBody>
          <a:bodyPr wrap="square" rtlCol="0">
            <a:spAutoFit/>
          </a:bodyPr>
          <a:lstStyle/>
          <a:p>
            <a:pPr algn="r"/>
            <a:r>
              <a:rPr lang="fr-FR" b="1" dirty="0">
                <a:solidFill>
                  <a:srgbClr val="C00000"/>
                </a:solidFill>
              </a:rPr>
              <a:t>4 : je vérifie que tout est ok</a:t>
            </a:r>
          </a:p>
        </p:txBody>
      </p:sp>
      <p:sp>
        <p:nvSpPr>
          <p:cNvPr id="12" name="ZoneTexte 11">
            <a:extLst>
              <a:ext uri="{FF2B5EF4-FFF2-40B4-BE49-F238E27FC236}">
                <a16:creationId xmlns:a16="http://schemas.microsoft.com/office/drawing/2014/main" id="{7CE9AB28-8584-054F-9F43-2DBC94E5014E}"/>
              </a:ext>
            </a:extLst>
          </p:cNvPr>
          <p:cNvSpPr txBox="1"/>
          <p:nvPr/>
        </p:nvSpPr>
        <p:spPr>
          <a:xfrm>
            <a:off x="-215683" y="2138241"/>
            <a:ext cx="3113395" cy="369332"/>
          </a:xfrm>
          <a:prstGeom prst="rect">
            <a:avLst/>
          </a:prstGeom>
          <a:noFill/>
        </p:spPr>
        <p:txBody>
          <a:bodyPr wrap="square" rtlCol="0">
            <a:spAutoFit/>
          </a:bodyPr>
          <a:lstStyle/>
          <a:p>
            <a:pPr algn="r"/>
            <a:r>
              <a:rPr lang="fr-FR" b="1" dirty="0">
                <a:solidFill>
                  <a:srgbClr val="C00000"/>
                </a:solidFill>
              </a:rPr>
              <a:t>2 : je précise un label à la var</a:t>
            </a:r>
          </a:p>
        </p:txBody>
      </p:sp>
      <p:sp>
        <p:nvSpPr>
          <p:cNvPr id="2" name="ZoneTexte 1">
            <a:extLst>
              <a:ext uri="{FF2B5EF4-FFF2-40B4-BE49-F238E27FC236}">
                <a16:creationId xmlns:a16="http://schemas.microsoft.com/office/drawing/2014/main" id="{53EFFE10-0021-824F-346D-A2F1AB8E05D0}"/>
              </a:ext>
            </a:extLst>
          </p:cNvPr>
          <p:cNvSpPr txBox="1"/>
          <p:nvPr/>
        </p:nvSpPr>
        <p:spPr>
          <a:xfrm>
            <a:off x="609600" y="194746"/>
            <a:ext cx="83820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Dupliquer la variable d’origine avant de la recoder : une sécurité indispensable ! </a:t>
            </a:r>
          </a:p>
        </p:txBody>
      </p:sp>
      <p:sp>
        <p:nvSpPr>
          <p:cNvPr id="3" name="ZoneTexte 2">
            <a:extLst>
              <a:ext uri="{FF2B5EF4-FFF2-40B4-BE49-F238E27FC236}">
                <a16:creationId xmlns:a16="http://schemas.microsoft.com/office/drawing/2014/main" id="{4B851CDE-EDF8-7BAF-8320-704EB9FA0858}"/>
              </a:ext>
            </a:extLst>
          </p:cNvPr>
          <p:cNvSpPr txBox="1"/>
          <p:nvPr/>
        </p:nvSpPr>
        <p:spPr>
          <a:xfrm>
            <a:off x="609600" y="5943600"/>
            <a:ext cx="8077200" cy="923330"/>
          </a:xfrm>
          <a:prstGeom prst="rect">
            <a:avLst/>
          </a:prstGeom>
          <a:noFill/>
        </p:spPr>
        <p:txBody>
          <a:bodyPr wrap="square" rtlCol="0">
            <a:spAutoFit/>
          </a:bodyPr>
          <a:lstStyle/>
          <a:p>
            <a:pPr marL="285750" indent="-285750">
              <a:buFontTx/>
              <a:buChar char="-"/>
            </a:pPr>
            <a:r>
              <a:rPr lang="fr-FR" dirty="0">
                <a:latin typeface="Calisto MT" panose="02040603050505030304" pitchFamily="18" charset="77"/>
              </a:rPr>
              <a:t>Une question de sécurité = ne JAMAIS recoder la variable d’origine (la conserver si je me trompe dans mon recodage)</a:t>
            </a:r>
          </a:p>
          <a:p>
            <a:pPr marL="285750" indent="-285750">
              <a:buFontTx/>
              <a:buChar char="-"/>
            </a:pPr>
            <a:r>
              <a:rPr lang="fr-FR" dirty="0">
                <a:latin typeface="Calisto MT" panose="02040603050505030304" pitchFamily="18" charset="77"/>
              </a:rPr>
              <a:t>En profiter pour donner une étiquette de variables compréhensible</a:t>
            </a:r>
          </a:p>
        </p:txBody>
      </p:sp>
    </p:spTree>
    <p:extLst>
      <p:ext uri="{BB962C8B-B14F-4D97-AF65-F5344CB8AC3E}">
        <p14:creationId xmlns:p14="http://schemas.microsoft.com/office/powerpoint/2010/main" val="28533973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contenu 2">
            <a:extLst>
              <a:ext uri="{FF2B5EF4-FFF2-40B4-BE49-F238E27FC236}">
                <a16:creationId xmlns:a16="http://schemas.microsoft.com/office/drawing/2014/main" id="{0EC2FBC1-7478-784B-AF96-389663538941}"/>
              </a:ext>
            </a:extLst>
          </p:cNvPr>
          <p:cNvSpPr>
            <a:spLocks noGrp="1"/>
          </p:cNvSpPr>
          <p:nvPr>
            <p:ph idx="1"/>
          </p:nvPr>
        </p:nvSpPr>
        <p:spPr>
          <a:xfrm>
            <a:off x="277585" y="1018154"/>
            <a:ext cx="8433707" cy="2677656"/>
          </a:xfrm>
        </p:spPr>
        <p:txBody>
          <a:bodyPr/>
          <a:lstStyle/>
          <a:p>
            <a:r>
              <a:rPr lang="fr-FR" dirty="0">
                <a:latin typeface="Calisto MT" panose="02040603050505030304" pitchFamily="18" charset="77"/>
              </a:rPr>
              <a:t>C/ Je crée une nouvelle variable que je vais recoder : NEW TRANSFORMED</a:t>
            </a:r>
          </a:p>
          <a:p>
            <a:pPr lvl="2"/>
            <a:r>
              <a:rPr lang="fr-FR" dirty="0" err="1">
                <a:latin typeface="Calisto MT" panose="02040603050505030304" pitchFamily="18" charset="77"/>
              </a:rPr>
              <a:t>Transformed</a:t>
            </a:r>
            <a:r>
              <a:rPr lang="fr-FR" dirty="0">
                <a:latin typeface="Calisto MT" panose="02040603050505030304" pitchFamily="18" charset="77"/>
              </a:rPr>
              <a:t> variable</a:t>
            </a:r>
          </a:p>
          <a:p>
            <a:pPr lvl="2"/>
            <a:r>
              <a:rPr lang="fr-FR" dirty="0">
                <a:latin typeface="Calisto MT" panose="02040603050505030304" pitchFamily="18" charset="77"/>
              </a:rPr>
              <a:t>Nom de la variable et label</a:t>
            </a:r>
          </a:p>
          <a:p>
            <a:pPr lvl="2"/>
            <a:r>
              <a:rPr lang="fr-FR" dirty="0">
                <a:latin typeface="Calisto MT" panose="02040603050505030304" pitchFamily="18" charset="77"/>
              </a:rPr>
              <a:t>Variable Source  (ici vote1t)</a:t>
            </a:r>
          </a:p>
          <a:p>
            <a:pPr lvl="2"/>
            <a:r>
              <a:rPr lang="fr-FR" dirty="0">
                <a:latin typeface="Calisto MT" panose="02040603050505030304" pitchFamily="18" charset="77"/>
              </a:rPr>
              <a:t>Créer avec EDIT la transformation de recodage que je souhaite faire</a:t>
            </a:r>
          </a:p>
          <a:p>
            <a:pPr lvl="2"/>
            <a:endParaRPr lang="fr-FR" dirty="0"/>
          </a:p>
          <a:p>
            <a:endParaRPr lang="fr-FR" dirty="0"/>
          </a:p>
        </p:txBody>
      </p:sp>
    </p:spTree>
    <p:extLst>
      <p:ext uri="{BB962C8B-B14F-4D97-AF65-F5344CB8AC3E}">
        <p14:creationId xmlns:p14="http://schemas.microsoft.com/office/powerpoint/2010/main" val="14999086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316791" y="168559"/>
            <a:ext cx="6792880" cy="861774"/>
          </a:xfrm>
        </p:spPr>
        <p:txBody>
          <a:bodyPr/>
          <a:lstStyle/>
          <a:p>
            <a:r>
              <a:rPr lang="fr-FR" dirty="0"/>
              <a:t>Je crée une nouvelle variable pour recodage </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13558" y="1175085"/>
            <a:ext cx="8578961" cy="4825666"/>
          </a:xfrm>
          <a:prstGeom prst="rect">
            <a:avLst/>
          </a:prstGeom>
        </p:spPr>
      </p:pic>
      <p:sp>
        <p:nvSpPr>
          <p:cNvPr id="5" name="Ellipse 4">
            <a:extLst>
              <a:ext uri="{FF2B5EF4-FFF2-40B4-BE49-F238E27FC236}">
                <a16:creationId xmlns:a16="http://schemas.microsoft.com/office/drawing/2014/main" id="{65A984D7-0331-9740-B4DB-1F963430AABC}"/>
              </a:ext>
            </a:extLst>
          </p:cNvPr>
          <p:cNvSpPr/>
          <p:nvPr/>
        </p:nvSpPr>
        <p:spPr>
          <a:xfrm>
            <a:off x="479386" y="1232552"/>
            <a:ext cx="522515"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6" name="Ellipse 5">
            <a:extLst>
              <a:ext uri="{FF2B5EF4-FFF2-40B4-BE49-F238E27FC236}">
                <a16:creationId xmlns:a16="http://schemas.microsoft.com/office/drawing/2014/main" id="{2B2A8363-93EA-244F-8FEF-6528EC77DF17}"/>
              </a:ext>
            </a:extLst>
          </p:cNvPr>
          <p:cNvSpPr/>
          <p:nvPr/>
        </p:nvSpPr>
        <p:spPr>
          <a:xfrm>
            <a:off x="1925992" y="3511972"/>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7" name="Ellipse 6">
            <a:extLst>
              <a:ext uri="{FF2B5EF4-FFF2-40B4-BE49-F238E27FC236}">
                <a16:creationId xmlns:a16="http://schemas.microsoft.com/office/drawing/2014/main" id="{213847F7-DCA7-754D-9246-A2B2585EE2FD}"/>
              </a:ext>
            </a:extLst>
          </p:cNvPr>
          <p:cNvSpPr/>
          <p:nvPr/>
        </p:nvSpPr>
        <p:spPr>
          <a:xfrm>
            <a:off x="3020644" y="2899938"/>
            <a:ext cx="2563328" cy="395628"/>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ZoneTexte 7">
            <a:extLst>
              <a:ext uri="{FF2B5EF4-FFF2-40B4-BE49-F238E27FC236}">
                <a16:creationId xmlns:a16="http://schemas.microsoft.com/office/drawing/2014/main" id="{B99CF6C5-5A9A-6842-81C4-9F3CEF7F1F57}"/>
              </a:ext>
            </a:extLst>
          </p:cNvPr>
          <p:cNvSpPr txBox="1"/>
          <p:nvPr/>
        </p:nvSpPr>
        <p:spPr>
          <a:xfrm>
            <a:off x="2885323" y="3858221"/>
            <a:ext cx="3655817" cy="923330"/>
          </a:xfrm>
          <a:prstGeom prst="rect">
            <a:avLst/>
          </a:prstGeom>
          <a:noFill/>
        </p:spPr>
        <p:txBody>
          <a:bodyPr wrap="square" rtlCol="0">
            <a:spAutoFit/>
          </a:bodyPr>
          <a:lstStyle/>
          <a:p>
            <a:r>
              <a:rPr lang="fr-FR" b="1" u="sng" dirty="0">
                <a:solidFill>
                  <a:srgbClr val="C00000"/>
                </a:solidFill>
              </a:rPr>
              <a:t>1</a:t>
            </a:r>
            <a:r>
              <a:rPr lang="fr-FR" b="1" dirty="0">
                <a:solidFill>
                  <a:srgbClr val="C00000"/>
                </a:solidFill>
              </a:rPr>
              <a:t>: je double-clique sur le haut de la 1ère colonne vide en fin de fichier (après Vote1t)</a:t>
            </a:r>
          </a:p>
        </p:txBody>
      </p:sp>
      <p:sp>
        <p:nvSpPr>
          <p:cNvPr id="9" name="ZoneTexte 8">
            <a:extLst>
              <a:ext uri="{FF2B5EF4-FFF2-40B4-BE49-F238E27FC236}">
                <a16:creationId xmlns:a16="http://schemas.microsoft.com/office/drawing/2014/main" id="{74692941-495D-1242-B6E2-F4679B83F71F}"/>
              </a:ext>
            </a:extLst>
          </p:cNvPr>
          <p:cNvSpPr txBox="1"/>
          <p:nvPr/>
        </p:nvSpPr>
        <p:spPr>
          <a:xfrm>
            <a:off x="5643568" y="2706943"/>
            <a:ext cx="2625327" cy="1200329"/>
          </a:xfrm>
          <a:prstGeom prst="rect">
            <a:avLst/>
          </a:prstGeom>
          <a:noFill/>
        </p:spPr>
        <p:txBody>
          <a:bodyPr wrap="square" rtlCol="0">
            <a:spAutoFit/>
          </a:bodyPr>
          <a:lstStyle/>
          <a:p>
            <a:r>
              <a:rPr lang="fr-FR" b="1" dirty="0">
                <a:solidFill>
                  <a:srgbClr val="C00000"/>
                </a:solidFill>
              </a:rPr>
              <a:t>3 : je souhaite modifier (transformer) une variable existante dans le fichier </a:t>
            </a:r>
          </a:p>
        </p:txBody>
      </p:sp>
    </p:spTree>
    <p:extLst>
      <p:ext uri="{BB962C8B-B14F-4D97-AF65-F5344CB8AC3E}">
        <p14:creationId xmlns:p14="http://schemas.microsoft.com/office/powerpoint/2010/main" val="33269569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Image 4">
            <a:extLst>
              <a:ext uri="{FF2B5EF4-FFF2-40B4-BE49-F238E27FC236}">
                <a16:creationId xmlns:a16="http://schemas.microsoft.com/office/drawing/2014/main" id="{07EC005D-63D9-A54C-9417-493FA4C3CC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90600" y="838200"/>
            <a:ext cx="7429500" cy="5181600"/>
          </a:xfrm>
          <a:prstGeom prst="rect">
            <a:avLst/>
          </a:prstGeom>
        </p:spPr>
      </p:pic>
      <p:sp>
        <p:nvSpPr>
          <p:cNvPr id="6" name="ZoneTexte 5">
            <a:extLst>
              <a:ext uri="{FF2B5EF4-FFF2-40B4-BE49-F238E27FC236}">
                <a16:creationId xmlns:a16="http://schemas.microsoft.com/office/drawing/2014/main" id="{6D0D59AA-428A-414C-97D0-E9F69E037BA5}"/>
              </a:ext>
            </a:extLst>
          </p:cNvPr>
          <p:cNvSpPr txBox="1"/>
          <p:nvPr/>
        </p:nvSpPr>
        <p:spPr>
          <a:xfrm>
            <a:off x="800100" y="152400"/>
            <a:ext cx="7543800" cy="381000"/>
          </a:xfrm>
          <a:prstGeom prst="rect">
            <a:avLst/>
          </a:prstGeom>
          <a:noFill/>
        </p:spPr>
        <p:txBody>
          <a:bodyPr wrap="square" rtlCol="0">
            <a:spAutoFit/>
          </a:bodyPr>
          <a:lstStyle/>
          <a:p>
            <a:r>
              <a:rPr lang="fr-FR" b="1" dirty="0">
                <a:solidFill>
                  <a:srgbClr val="FF0000"/>
                </a:solidFill>
                <a:latin typeface="Calisto MT" panose="02040603050505030304" pitchFamily="18" charset="77"/>
              </a:rPr>
              <a:t>Non, en quanti, on ne code jamais comme cela, ni à cette vitesse ! </a:t>
            </a:r>
          </a:p>
        </p:txBody>
      </p:sp>
      <p:sp>
        <p:nvSpPr>
          <p:cNvPr id="2" name="ZoneTexte 1">
            <a:extLst>
              <a:ext uri="{FF2B5EF4-FFF2-40B4-BE49-F238E27FC236}">
                <a16:creationId xmlns:a16="http://schemas.microsoft.com/office/drawing/2014/main" id="{E84C06D4-52B5-4B1E-8EC4-02A69AC68C74}"/>
              </a:ext>
            </a:extLst>
          </p:cNvPr>
          <p:cNvSpPr txBox="1"/>
          <p:nvPr/>
        </p:nvSpPr>
        <p:spPr>
          <a:xfrm>
            <a:off x="533400" y="6096001"/>
            <a:ext cx="8305800" cy="646331"/>
          </a:xfrm>
          <a:prstGeom prst="rect">
            <a:avLst/>
          </a:prstGeom>
          <a:noFill/>
        </p:spPr>
        <p:txBody>
          <a:bodyPr wrap="square" rtlCol="0">
            <a:spAutoFit/>
          </a:bodyPr>
          <a:lstStyle/>
          <a:p>
            <a:r>
              <a:rPr lang="fr-FR" dirty="0">
                <a:latin typeface="Calisto MT" panose="02040603050505030304" pitchFamily="18" charset="77"/>
              </a:rPr>
              <a:t>Cela demande une réflexion théorique préalable, des hypothèses de travail, et des arbitrages à faire ! </a:t>
            </a:r>
          </a:p>
        </p:txBody>
      </p:sp>
    </p:spTree>
    <p:extLst>
      <p:ext uri="{BB962C8B-B14F-4D97-AF65-F5344CB8AC3E}">
        <p14:creationId xmlns:p14="http://schemas.microsoft.com/office/powerpoint/2010/main" val="211740613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p:cNvSpPr>
            <a:spLocks noGrp="1"/>
          </p:cNvSpPr>
          <p:nvPr>
            <p:ph type="title"/>
          </p:nvPr>
        </p:nvSpPr>
        <p:spPr>
          <a:xfrm>
            <a:off x="1922812" y="75265"/>
            <a:ext cx="5298376" cy="430887"/>
          </a:xfrm>
        </p:spPr>
        <p:txBody>
          <a:bodyPr/>
          <a:lstStyle/>
          <a:p>
            <a:r>
              <a:rPr lang="fr-FR" dirty="0"/>
              <a:t>Plusieurs étapes indispensables</a:t>
            </a:r>
          </a:p>
        </p:txBody>
      </p:sp>
      <p:sp>
        <p:nvSpPr>
          <p:cNvPr id="3" name="Espace réservé du contenu 2"/>
          <p:cNvSpPr>
            <a:spLocks noGrp="1"/>
          </p:cNvSpPr>
          <p:nvPr>
            <p:ph idx="1"/>
          </p:nvPr>
        </p:nvSpPr>
        <p:spPr>
          <a:xfrm>
            <a:off x="442912" y="1366837"/>
            <a:ext cx="8272780" cy="430887"/>
          </a:xfrm>
        </p:spPr>
        <p:txBody>
          <a:bodyPr/>
          <a:lstStyle/>
          <a:p>
            <a:endParaRPr lang="fr-FR"/>
          </a:p>
        </p:txBody>
      </p:sp>
      <p:pic>
        <p:nvPicPr>
          <p:cNvPr id="4" name="Image 3"/>
          <p:cNvPicPr>
            <a:picLocks noChangeAspect="1"/>
          </p:cNvPicPr>
          <p:nvPr/>
        </p:nvPicPr>
        <p:blipFill>
          <a:blip r:embed="rId2"/>
          <a:stretch>
            <a:fillRect/>
          </a:stretch>
        </p:blipFill>
        <p:spPr>
          <a:xfrm>
            <a:off x="291487" y="936676"/>
            <a:ext cx="8561027" cy="4815578"/>
          </a:xfrm>
          <a:prstGeom prst="rect">
            <a:avLst/>
          </a:prstGeom>
        </p:spPr>
      </p:pic>
      <p:sp>
        <p:nvSpPr>
          <p:cNvPr id="5" name="Rectangle 4">
            <a:extLst>
              <a:ext uri="{FF2B5EF4-FFF2-40B4-BE49-F238E27FC236}">
                <a16:creationId xmlns:a16="http://schemas.microsoft.com/office/drawing/2014/main" id="{5E60CE3D-E4A8-5447-842A-1336884C6D15}"/>
              </a:ext>
            </a:extLst>
          </p:cNvPr>
          <p:cNvSpPr/>
          <p:nvPr/>
        </p:nvSpPr>
        <p:spPr>
          <a:xfrm>
            <a:off x="3149266" y="1820941"/>
            <a:ext cx="1037724" cy="212939"/>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7" name="Rectangle 6">
            <a:extLst>
              <a:ext uri="{FF2B5EF4-FFF2-40B4-BE49-F238E27FC236}">
                <a16:creationId xmlns:a16="http://schemas.microsoft.com/office/drawing/2014/main" id="{99298C7A-F81C-7849-9D72-CAE5D359BD73}"/>
              </a:ext>
            </a:extLst>
          </p:cNvPr>
          <p:cNvSpPr/>
          <p:nvPr/>
        </p:nvSpPr>
        <p:spPr>
          <a:xfrm>
            <a:off x="3690687" y="2115809"/>
            <a:ext cx="677565" cy="204188"/>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8" name="Rectangle 7">
            <a:extLst>
              <a:ext uri="{FF2B5EF4-FFF2-40B4-BE49-F238E27FC236}">
                <a16:creationId xmlns:a16="http://schemas.microsoft.com/office/drawing/2014/main" id="{CB75221F-F8EE-B34D-9B8F-175D195FC3FE}"/>
              </a:ext>
            </a:extLst>
          </p:cNvPr>
          <p:cNvSpPr/>
          <p:nvPr/>
        </p:nvSpPr>
        <p:spPr>
          <a:xfrm>
            <a:off x="3520926" y="2298045"/>
            <a:ext cx="1478196" cy="187420"/>
          </a:xfrm>
          <a:prstGeom prst="rect">
            <a:avLst/>
          </a:prstGeom>
          <a:noFill/>
          <a:ln w="66675">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9" name="ZoneTexte 8">
            <a:extLst>
              <a:ext uri="{FF2B5EF4-FFF2-40B4-BE49-F238E27FC236}">
                <a16:creationId xmlns:a16="http://schemas.microsoft.com/office/drawing/2014/main" id="{799052E9-5171-0545-B10B-380BE76C6EB7}"/>
              </a:ext>
            </a:extLst>
          </p:cNvPr>
          <p:cNvSpPr txBox="1"/>
          <p:nvPr/>
        </p:nvSpPr>
        <p:spPr>
          <a:xfrm>
            <a:off x="4759989" y="1761014"/>
            <a:ext cx="2966958" cy="646331"/>
          </a:xfrm>
          <a:prstGeom prst="rect">
            <a:avLst/>
          </a:prstGeom>
          <a:noFill/>
        </p:spPr>
        <p:txBody>
          <a:bodyPr wrap="square" rtlCol="0">
            <a:spAutoFit/>
          </a:bodyPr>
          <a:lstStyle/>
          <a:p>
            <a:pPr algn="r"/>
            <a:r>
              <a:rPr lang="fr-FR" b="1" dirty="0">
                <a:solidFill>
                  <a:srgbClr val="C00000"/>
                </a:solidFill>
              </a:rPr>
              <a:t>1 : je donne un nom et un label à ma variable </a:t>
            </a:r>
          </a:p>
        </p:txBody>
      </p:sp>
      <p:sp>
        <p:nvSpPr>
          <p:cNvPr id="10" name="ZoneTexte 9">
            <a:extLst>
              <a:ext uri="{FF2B5EF4-FFF2-40B4-BE49-F238E27FC236}">
                <a16:creationId xmlns:a16="http://schemas.microsoft.com/office/drawing/2014/main" id="{DEF126FD-523C-6E4F-A32A-7CBFF15C915B}"/>
              </a:ext>
            </a:extLst>
          </p:cNvPr>
          <p:cNvSpPr txBox="1"/>
          <p:nvPr/>
        </p:nvSpPr>
        <p:spPr>
          <a:xfrm>
            <a:off x="-303120" y="2384261"/>
            <a:ext cx="4490110" cy="553998"/>
          </a:xfrm>
          <a:prstGeom prst="rect">
            <a:avLst/>
          </a:prstGeom>
          <a:noFill/>
        </p:spPr>
        <p:txBody>
          <a:bodyPr wrap="square" rtlCol="0">
            <a:spAutoFit/>
          </a:bodyPr>
          <a:lstStyle/>
          <a:p>
            <a:pPr algn="r"/>
            <a:r>
              <a:rPr lang="fr-FR" sz="1500" b="1" dirty="0">
                <a:solidFill>
                  <a:srgbClr val="C00000"/>
                </a:solidFill>
              </a:rPr>
              <a:t>2 : j’indique à partir de quelle variable je veux travailler - il s’agit de ma variable dupliquée</a:t>
            </a:r>
          </a:p>
        </p:txBody>
      </p:sp>
      <p:sp>
        <p:nvSpPr>
          <p:cNvPr id="11" name="ZoneTexte 10">
            <a:extLst>
              <a:ext uri="{FF2B5EF4-FFF2-40B4-BE49-F238E27FC236}">
                <a16:creationId xmlns:a16="http://schemas.microsoft.com/office/drawing/2014/main" id="{7448D0DC-66DE-C345-9FD4-E68B8A458FA7}"/>
              </a:ext>
            </a:extLst>
          </p:cNvPr>
          <p:cNvSpPr txBox="1"/>
          <p:nvPr/>
        </p:nvSpPr>
        <p:spPr>
          <a:xfrm>
            <a:off x="4260024" y="2649718"/>
            <a:ext cx="4490110" cy="553998"/>
          </a:xfrm>
          <a:prstGeom prst="rect">
            <a:avLst/>
          </a:prstGeom>
          <a:noFill/>
        </p:spPr>
        <p:txBody>
          <a:bodyPr wrap="square" rtlCol="0">
            <a:spAutoFit/>
          </a:bodyPr>
          <a:lstStyle/>
          <a:p>
            <a:pPr algn="ctr"/>
            <a:r>
              <a:rPr lang="fr-FR" sz="1500" b="1" dirty="0">
                <a:solidFill>
                  <a:srgbClr val="C00000"/>
                </a:solidFill>
              </a:rPr>
              <a:t>3 : je précise dans un second temps la manière dont je souhaite regrouper mes modalités</a:t>
            </a:r>
          </a:p>
        </p:txBody>
      </p:sp>
    </p:spTree>
    <p:extLst>
      <p:ext uri="{BB962C8B-B14F-4D97-AF65-F5344CB8AC3E}">
        <p14:creationId xmlns:p14="http://schemas.microsoft.com/office/powerpoint/2010/main" val="315643277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Espace réservé du contenu 3"/>
          <p:cNvPicPr>
            <a:picLocks noGrp="1" noChangeAspect="1"/>
          </p:cNvPicPr>
          <p:nvPr>
            <p:ph idx="1"/>
          </p:nvPr>
        </p:nvPicPr>
        <p:blipFill>
          <a:blip r:embed="rId2"/>
          <a:stretch>
            <a:fillRect/>
          </a:stretch>
        </p:blipFill>
        <p:spPr>
          <a:xfrm>
            <a:off x="135298" y="857251"/>
            <a:ext cx="8422106" cy="4737434"/>
          </a:xfrm>
          <a:prstGeom prst="rect">
            <a:avLst/>
          </a:prstGeom>
        </p:spPr>
      </p:pic>
      <p:sp>
        <p:nvSpPr>
          <p:cNvPr id="2" name="ZoneTexte 1">
            <a:extLst>
              <a:ext uri="{FF2B5EF4-FFF2-40B4-BE49-F238E27FC236}">
                <a16:creationId xmlns:a16="http://schemas.microsoft.com/office/drawing/2014/main" id="{A7B76189-D111-A963-22B9-92B9C36A2201}"/>
              </a:ext>
            </a:extLst>
          </p:cNvPr>
          <p:cNvSpPr txBox="1"/>
          <p:nvPr/>
        </p:nvSpPr>
        <p:spPr>
          <a:xfrm>
            <a:off x="914400" y="152400"/>
            <a:ext cx="66294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Sur </a:t>
            </a:r>
            <a:r>
              <a:rPr lang="fr-FR" b="1" dirty="0" err="1">
                <a:solidFill>
                  <a:srgbClr val="FF0000"/>
                </a:solidFill>
                <a:latin typeface="Calisto MT" panose="02040603050505030304" pitchFamily="18" charset="77"/>
              </a:rPr>
              <a:t>Jamovi</a:t>
            </a:r>
            <a:r>
              <a:rPr lang="fr-FR" b="1" dirty="0">
                <a:solidFill>
                  <a:srgbClr val="FF0000"/>
                </a:solidFill>
                <a:latin typeface="Calisto MT" panose="02040603050505030304" pitchFamily="18" charset="77"/>
              </a:rPr>
              <a:t> : une infinité de possibilités de recodages </a:t>
            </a:r>
          </a:p>
        </p:txBody>
      </p:sp>
      <p:sp>
        <p:nvSpPr>
          <p:cNvPr id="3" name="ZoneTexte 2">
            <a:extLst>
              <a:ext uri="{FF2B5EF4-FFF2-40B4-BE49-F238E27FC236}">
                <a16:creationId xmlns:a16="http://schemas.microsoft.com/office/drawing/2014/main" id="{FD21ED28-F9EA-AD6A-369C-A4FD6AC6D8ED}"/>
              </a:ext>
            </a:extLst>
          </p:cNvPr>
          <p:cNvSpPr txBox="1"/>
          <p:nvPr/>
        </p:nvSpPr>
        <p:spPr>
          <a:xfrm>
            <a:off x="381000" y="5715000"/>
            <a:ext cx="8763000" cy="1200329"/>
          </a:xfrm>
          <a:prstGeom prst="rect">
            <a:avLst/>
          </a:prstGeom>
          <a:noFill/>
        </p:spPr>
        <p:txBody>
          <a:bodyPr wrap="square" rtlCol="0">
            <a:spAutoFit/>
          </a:bodyPr>
          <a:lstStyle/>
          <a:p>
            <a:pPr marL="285750" indent="-285750">
              <a:buFontTx/>
              <a:buChar char="-"/>
            </a:pPr>
            <a:r>
              <a:rPr lang="fr-FR" dirty="0">
                <a:latin typeface="Calisto MT" panose="02040603050505030304" pitchFamily="18" charset="77"/>
              </a:rPr>
              <a:t>Depuis la variable existante</a:t>
            </a:r>
          </a:p>
          <a:p>
            <a:pPr marL="285750" indent="-285750">
              <a:buFontTx/>
              <a:buChar char="-"/>
            </a:pPr>
            <a:r>
              <a:rPr lang="fr-FR" dirty="0">
                <a:latin typeface="Calisto MT" panose="02040603050505030304" pitchFamily="18" charset="77"/>
              </a:rPr>
              <a:t>Depuis d’autres variables </a:t>
            </a:r>
          </a:p>
          <a:p>
            <a:pPr marL="285750" indent="-285750">
              <a:buFontTx/>
              <a:buChar char="-"/>
            </a:pPr>
            <a:r>
              <a:rPr lang="fr-FR" dirty="0">
                <a:latin typeface="Calisto MT" panose="02040603050505030304" pitchFamily="18" charset="77"/>
              </a:rPr>
              <a:t>En utilisant des formules mathématiques, et toutes sortes de conditions (==, &gt;, &lt;, !=…) </a:t>
            </a:r>
          </a:p>
        </p:txBody>
      </p:sp>
    </p:spTree>
    <p:extLst>
      <p:ext uri="{BB962C8B-B14F-4D97-AF65-F5344CB8AC3E}">
        <p14:creationId xmlns:p14="http://schemas.microsoft.com/office/powerpoint/2010/main" val="78730562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 3"/>
          <p:cNvPicPr>
            <a:picLocks noChangeAspect="1"/>
          </p:cNvPicPr>
          <p:nvPr/>
        </p:nvPicPr>
        <p:blipFill>
          <a:blip r:embed="rId2"/>
          <a:stretch>
            <a:fillRect/>
          </a:stretch>
        </p:blipFill>
        <p:spPr>
          <a:xfrm>
            <a:off x="354928" y="1073818"/>
            <a:ext cx="8277728" cy="4656222"/>
          </a:xfrm>
          <a:prstGeom prst="rect">
            <a:avLst/>
          </a:prstGeom>
        </p:spPr>
      </p:pic>
      <p:sp>
        <p:nvSpPr>
          <p:cNvPr id="5" name="ZoneTexte 4"/>
          <p:cNvSpPr txBox="1"/>
          <p:nvPr/>
        </p:nvSpPr>
        <p:spPr>
          <a:xfrm>
            <a:off x="676777" y="2183731"/>
            <a:ext cx="1913021" cy="715581"/>
          </a:xfrm>
          <a:prstGeom prst="rect">
            <a:avLst/>
          </a:prstGeom>
          <a:noFill/>
        </p:spPr>
        <p:txBody>
          <a:bodyPr wrap="square" rtlCol="0">
            <a:spAutoFit/>
          </a:bodyPr>
          <a:lstStyle/>
          <a:p>
            <a:r>
              <a:rPr lang="fr-FR" sz="1350" dirty="0"/>
              <a:t>Ajoutez autant de conditions que nécessaire</a:t>
            </a:r>
          </a:p>
        </p:txBody>
      </p:sp>
      <p:sp>
        <p:nvSpPr>
          <p:cNvPr id="6" name="ZoneTexte 5"/>
          <p:cNvSpPr txBox="1"/>
          <p:nvPr/>
        </p:nvSpPr>
        <p:spPr>
          <a:xfrm>
            <a:off x="7155782" y="2364205"/>
            <a:ext cx="1118937" cy="1131079"/>
          </a:xfrm>
          <a:prstGeom prst="rect">
            <a:avLst/>
          </a:prstGeom>
          <a:noFill/>
        </p:spPr>
        <p:txBody>
          <a:bodyPr wrap="square" rtlCol="0">
            <a:spAutoFit/>
          </a:bodyPr>
          <a:lstStyle/>
          <a:p>
            <a:r>
              <a:rPr lang="fr-FR" sz="1350" dirty="0"/>
              <a:t>Utilisez des guillemets pour des textes ou des numéros</a:t>
            </a:r>
          </a:p>
        </p:txBody>
      </p:sp>
      <p:cxnSp>
        <p:nvCxnSpPr>
          <p:cNvPr id="8" name="Connecteur droit avec flèche 7"/>
          <p:cNvCxnSpPr/>
          <p:nvPr/>
        </p:nvCxnSpPr>
        <p:spPr>
          <a:xfrm>
            <a:off x="2039353" y="2436395"/>
            <a:ext cx="872293" cy="9358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Connecteur droit avec flèche 13"/>
          <p:cNvCxnSpPr/>
          <p:nvPr/>
        </p:nvCxnSpPr>
        <p:spPr>
          <a:xfrm flipH="1">
            <a:off x="5342022" y="2876228"/>
            <a:ext cx="18137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5" name="Ellipse 14">
            <a:extLst>
              <a:ext uri="{FF2B5EF4-FFF2-40B4-BE49-F238E27FC236}">
                <a16:creationId xmlns:a16="http://schemas.microsoft.com/office/drawing/2014/main" id="{2B2A8363-93EA-244F-8FEF-6528EC77DF17}"/>
              </a:ext>
            </a:extLst>
          </p:cNvPr>
          <p:cNvSpPr/>
          <p:nvPr/>
        </p:nvSpPr>
        <p:spPr>
          <a:xfrm>
            <a:off x="3450995" y="3125953"/>
            <a:ext cx="814388" cy="346249"/>
          </a:xfrm>
          <a:prstGeom prst="ellipse">
            <a:avLst/>
          </a:prstGeom>
          <a:noFill/>
          <a:ln w="57150">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sz="1350" dirty="0"/>
          </a:p>
        </p:txBody>
      </p:sp>
      <p:sp>
        <p:nvSpPr>
          <p:cNvPr id="2" name="ZoneTexte 1">
            <a:extLst>
              <a:ext uri="{FF2B5EF4-FFF2-40B4-BE49-F238E27FC236}">
                <a16:creationId xmlns:a16="http://schemas.microsoft.com/office/drawing/2014/main" id="{709BDCAA-6FD3-AA1D-5A1C-660A7FD1C4CB}"/>
              </a:ext>
            </a:extLst>
          </p:cNvPr>
          <p:cNvSpPr txBox="1"/>
          <p:nvPr/>
        </p:nvSpPr>
        <p:spPr>
          <a:xfrm>
            <a:off x="676777" y="5982704"/>
            <a:ext cx="8277728" cy="369332"/>
          </a:xfrm>
          <a:prstGeom prst="rect">
            <a:avLst/>
          </a:prstGeom>
          <a:noFill/>
        </p:spPr>
        <p:txBody>
          <a:bodyPr wrap="square" rtlCol="0">
            <a:spAutoFit/>
          </a:bodyPr>
          <a:lstStyle/>
          <a:p>
            <a:r>
              <a:rPr lang="fr-FR" b="1" dirty="0">
                <a:latin typeface="Calisto MT" panose="02040603050505030304" pitchFamily="18" charset="77"/>
              </a:rPr>
              <a:t>Plusieurs tutoriels en anglais disponibles sur Moodle ! (Chaine « </a:t>
            </a:r>
            <a:r>
              <a:rPr lang="fr-FR" b="1" dirty="0" err="1">
                <a:latin typeface="Calisto MT" panose="02040603050505030304" pitchFamily="18" charset="77"/>
              </a:rPr>
              <a:t>datalabcc</a:t>
            </a:r>
            <a:r>
              <a:rPr lang="fr-FR" b="1" dirty="0">
                <a:latin typeface="Calisto MT" panose="02040603050505030304" pitchFamily="18" charset="77"/>
              </a:rPr>
              <a:t> »)</a:t>
            </a:r>
          </a:p>
        </p:txBody>
      </p:sp>
    </p:spTree>
    <p:extLst>
      <p:ext uri="{BB962C8B-B14F-4D97-AF65-F5344CB8AC3E}">
        <p14:creationId xmlns:p14="http://schemas.microsoft.com/office/powerpoint/2010/main" val="107379148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14EF02A-4F03-2249-AD92-0DF0413AC447}"/>
              </a:ext>
            </a:extLst>
          </p:cNvPr>
          <p:cNvSpPr>
            <a:spLocks noGrp="1"/>
          </p:cNvSpPr>
          <p:nvPr>
            <p:ph type="title"/>
          </p:nvPr>
        </p:nvSpPr>
        <p:spPr>
          <a:xfrm>
            <a:off x="1922811" y="-100076"/>
            <a:ext cx="5298376" cy="430887"/>
          </a:xfrm>
        </p:spPr>
        <p:txBody>
          <a:bodyPr/>
          <a:lstStyle/>
          <a:p>
            <a:endParaRPr lang="fr-FR"/>
          </a:p>
        </p:txBody>
      </p:sp>
      <p:sp>
        <p:nvSpPr>
          <p:cNvPr id="3" name="Espace réservé du contenu 2">
            <a:extLst>
              <a:ext uri="{FF2B5EF4-FFF2-40B4-BE49-F238E27FC236}">
                <a16:creationId xmlns:a16="http://schemas.microsoft.com/office/drawing/2014/main" id="{C7D7880D-8C03-AC41-90EE-D3B79F7F0467}"/>
              </a:ext>
            </a:extLst>
          </p:cNvPr>
          <p:cNvSpPr>
            <a:spLocks noGrp="1"/>
          </p:cNvSpPr>
          <p:nvPr>
            <p:ph idx="1"/>
          </p:nvPr>
        </p:nvSpPr>
        <p:spPr>
          <a:xfrm>
            <a:off x="442912" y="1366837"/>
            <a:ext cx="8272780" cy="430887"/>
          </a:xfrm>
        </p:spPr>
        <p:txBody>
          <a:bodyPr/>
          <a:lstStyle/>
          <a:p>
            <a:endParaRPr lang="fr-FR" dirty="0"/>
          </a:p>
        </p:txBody>
      </p:sp>
      <p:sp>
        <p:nvSpPr>
          <p:cNvPr id="5" name="ZoneTexte 4">
            <a:extLst>
              <a:ext uri="{FF2B5EF4-FFF2-40B4-BE49-F238E27FC236}">
                <a16:creationId xmlns:a16="http://schemas.microsoft.com/office/drawing/2014/main" id="{0D1F577C-EC70-2E44-9B84-147D79A84EAB}"/>
              </a:ext>
            </a:extLst>
          </p:cNvPr>
          <p:cNvSpPr txBox="1"/>
          <p:nvPr/>
        </p:nvSpPr>
        <p:spPr>
          <a:xfrm>
            <a:off x="77432" y="810600"/>
            <a:ext cx="8827253" cy="461665"/>
          </a:xfrm>
          <a:prstGeom prst="rect">
            <a:avLst/>
          </a:prstGeom>
          <a:noFill/>
        </p:spPr>
        <p:txBody>
          <a:bodyPr wrap="square" rtlCol="0">
            <a:spAutoFit/>
          </a:bodyPr>
          <a:lstStyle/>
          <a:p>
            <a:pPr algn="ctr"/>
            <a:r>
              <a:rPr lang="fr-FR" sz="2400" b="1" u="sng" dirty="0">
                <a:solidFill>
                  <a:srgbClr val="00B050"/>
                </a:solidFill>
                <a:latin typeface="Calisto MT" panose="02040603050505030304" pitchFamily="18" charset="77"/>
              </a:rPr>
              <a:t>D/ Vérifications</a:t>
            </a:r>
          </a:p>
        </p:txBody>
      </p:sp>
      <p:pic>
        <p:nvPicPr>
          <p:cNvPr id="9" name="Image 8"/>
          <p:cNvPicPr>
            <a:picLocks noChangeAspect="1"/>
          </p:cNvPicPr>
          <p:nvPr/>
        </p:nvPicPr>
        <p:blipFill>
          <a:blip r:embed="rId2"/>
          <a:stretch>
            <a:fillRect/>
          </a:stretch>
        </p:blipFill>
        <p:spPr>
          <a:xfrm>
            <a:off x="628650" y="1470262"/>
            <a:ext cx="7682163" cy="4321217"/>
          </a:xfrm>
          <a:prstGeom prst="rect">
            <a:avLst/>
          </a:prstGeom>
        </p:spPr>
      </p:pic>
      <p:sp>
        <p:nvSpPr>
          <p:cNvPr id="4" name="ZoneTexte 3">
            <a:extLst>
              <a:ext uri="{FF2B5EF4-FFF2-40B4-BE49-F238E27FC236}">
                <a16:creationId xmlns:a16="http://schemas.microsoft.com/office/drawing/2014/main" id="{513EC03F-1996-A133-D56E-BA2C7CB8F40C}"/>
              </a:ext>
            </a:extLst>
          </p:cNvPr>
          <p:cNvSpPr txBox="1"/>
          <p:nvPr/>
        </p:nvSpPr>
        <p:spPr>
          <a:xfrm>
            <a:off x="642097" y="6047400"/>
            <a:ext cx="8305800" cy="369332"/>
          </a:xfrm>
          <a:prstGeom prst="rect">
            <a:avLst/>
          </a:prstGeom>
          <a:noFill/>
        </p:spPr>
        <p:txBody>
          <a:bodyPr wrap="square" rtlCol="0">
            <a:spAutoFit/>
          </a:bodyPr>
          <a:lstStyle/>
          <a:p>
            <a:r>
              <a:rPr lang="fr-FR" dirty="0">
                <a:latin typeface="Calisto MT" panose="02040603050505030304" pitchFamily="18" charset="77"/>
              </a:rPr>
              <a:t>Réaliser un tableau croisé (en effectifs) pour vérifier que les recodages sont corrects</a:t>
            </a:r>
          </a:p>
        </p:txBody>
      </p:sp>
    </p:spTree>
    <p:extLst>
      <p:ext uri="{BB962C8B-B14F-4D97-AF65-F5344CB8AC3E}">
        <p14:creationId xmlns:p14="http://schemas.microsoft.com/office/powerpoint/2010/main" val="1654187080"/>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0D85680D-A100-FE08-FD9B-3544B8FEDA38}"/>
              </a:ext>
            </a:extLst>
          </p:cNvPr>
          <p:cNvSpPr>
            <a:spLocks noGrp="1"/>
          </p:cNvSpPr>
          <p:nvPr>
            <p:ph type="title"/>
          </p:nvPr>
        </p:nvSpPr>
        <p:spPr>
          <a:xfrm>
            <a:off x="1752600" y="152400"/>
            <a:ext cx="6172200" cy="430887"/>
          </a:xfrm>
        </p:spPr>
        <p:txBody>
          <a:bodyPr/>
          <a:lstStyle/>
          <a:p>
            <a:r>
              <a:rPr lang="fr-FR" dirty="0"/>
              <a:t>L’intérêt de créer des indicateurs</a:t>
            </a:r>
          </a:p>
        </p:txBody>
      </p:sp>
      <p:sp>
        <p:nvSpPr>
          <p:cNvPr id="3" name="Espace réservé du texte 2">
            <a:extLst>
              <a:ext uri="{FF2B5EF4-FFF2-40B4-BE49-F238E27FC236}">
                <a16:creationId xmlns:a16="http://schemas.microsoft.com/office/drawing/2014/main" id="{2C0682B8-6073-632D-B09A-31AD5E9B93CC}"/>
              </a:ext>
            </a:extLst>
          </p:cNvPr>
          <p:cNvSpPr>
            <a:spLocks noGrp="1"/>
          </p:cNvSpPr>
          <p:nvPr>
            <p:ph type="body" idx="1"/>
          </p:nvPr>
        </p:nvSpPr>
        <p:spPr>
          <a:xfrm>
            <a:off x="435610" y="914400"/>
            <a:ext cx="8272780" cy="5601533"/>
          </a:xfrm>
        </p:spPr>
        <p:txBody>
          <a:bodyPr/>
          <a:lstStyle/>
          <a:p>
            <a:pPr marL="457200" indent="-457200">
              <a:buFontTx/>
              <a:buChar char="-"/>
            </a:pPr>
            <a:r>
              <a:rPr lang="fr-FR" dirty="0">
                <a:latin typeface="Calisto MT" panose="02040603050505030304" pitchFamily="18" charset="77"/>
              </a:rPr>
              <a:t>Pour mesurer un phénomène complexe, aux dimensions multiples : le sexisme, le racisme, l’europhilie, la compétence politique, etc…</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Un gain dans l’analyse : créer une échelle d’attitude facilement interprétable (0-100)</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Valable seulement pour les variables quantitatives et ordinales </a:t>
            </a:r>
          </a:p>
          <a:p>
            <a:pPr marL="457200" indent="-457200">
              <a:buFontTx/>
              <a:buChar char="-"/>
            </a:pPr>
            <a:endParaRPr lang="fr-FR" dirty="0">
              <a:latin typeface="Calisto MT" panose="02040603050505030304" pitchFamily="18" charset="77"/>
            </a:endParaRPr>
          </a:p>
          <a:p>
            <a:pPr marL="457200" indent="-457200">
              <a:buFontTx/>
              <a:buChar char="-"/>
            </a:pPr>
            <a:r>
              <a:rPr lang="fr-FR" dirty="0">
                <a:latin typeface="Calisto MT" panose="02040603050505030304" pitchFamily="18" charset="77"/>
              </a:rPr>
              <a:t>Un long travail préalable de recodage et de reconnaissance du lien entre plusieurs variables (doivent être corrélées entre elles)</a:t>
            </a:r>
          </a:p>
        </p:txBody>
      </p:sp>
    </p:spTree>
    <p:extLst>
      <p:ext uri="{BB962C8B-B14F-4D97-AF65-F5344CB8AC3E}">
        <p14:creationId xmlns:p14="http://schemas.microsoft.com/office/powerpoint/2010/main" val="185863783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30E59A2-B13A-DC46-9D42-9FC233609F56}"/>
              </a:ext>
            </a:extLst>
          </p:cNvPr>
          <p:cNvSpPr>
            <a:spLocks noGrp="1"/>
          </p:cNvSpPr>
          <p:nvPr>
            <p:ph type="title"/>
          </p:nvPr>
        </p:nvSpPr>
        <p:spPr>
          <a:xfrm>
            <a:off x="762000" y="141727"/>
            <a:ext cx="8610599" cy="861774"/>
          </a:xfrm>
        </p:spPr>
        <p:txBody>
          <a:bodyPr/>
          <a:lstStyle/>
          <a:p>
            <a:r>
              <a:rPr lang="fr-FR" dirty="0"/>
              <a:t>Qu’est-ce qu’une attitude ? Comment la mesurer ?  </a:t>
            </a:r>
          </a:p>
        </p:txBody>
      </p:sp>
      <p:sp>
        <p:nvSpPr>
          <p:cNvPr id="5" name="ZoneTexte 4">
            <a:extLst>
              <a:ext uri="{FF2B5EF4-FFF2-40B4-BE49-F238E27FC236}">
                <a16:creationId xmlns:a16="http://schemas.microsoft.com/office/drawing/2014/main" id="{7D12FA97-6D1C-6544-B23D-304A262CA8CE}"/>
              </a:ext>
            </a:extLst>
          </p:cNvPr>
          <p:cNvSpPr txBox="1"/>
          <p:nvPr/>
        </p:nvSpPr>
        <p:spPr>
          <a:xfrm>
            <a:off x="1638299" y="838200"/>
            <a:ext cx="5867400" cy="5866350"/>
          </a:xfrm>
          <a:prstGeom prst="rect">
            <a:avLst/>
          </a:prstGeom>
          <a:noFill/>
        </p:spPr>
        <p:txBody>
          <a:bodyPr wrap="square">
            <a:spAutoFit/>
          </a:bodyPr>
          <a:lstStyle/>
          <a:p>
            <a:pPr algn="just" eaLnBrk="1" hangingPunct="1">
              <a:lnSpc>
                <a:spcPct val="150000"/>
              </a:lnSpc>
            </a:pPr>
            <a:r>
              <a:rPr lang="fr-FR" dirty="0">
                <a:latin typeface="Calisto MT" panose="02040603050505030304" pitchFamily="18" charset="77"/>
              </a:rPr>
              <a:t>« une disposition relativement </a:t>
            </a:r>
            <a:r>
              <a:rPr lang="fr-FR" b="1" dirty="0">
                <a:latin typeface="Calisto MT" panose="02040603050505030304" pitchFamily="18" charset="77"/>
              </a:rPr>
              <a:t>persistante</a:t>
            </a:r>
            <a:r>
              <a:rPr lang="fr-FR" dirty="0">
                <a:latin typeface="Calisto MT" panose="02040603050505030304" pitchFamily="18" charset="77"/>
              </a:rPr>
              <a:t> à présenter une réaction organisée d’une certaine façon, c’est-à-dire à manifester un certain type de comportement motivé, vis-à-vis d’un objet (ou d’une situation donnée) quand cet objet est en cause. L’attitude ainsi définie est un concept purement opératoire qui rend compte de l’organisation des comportements qui sont seuls observables. Il faut donc la construire à partir des régularités observées dans les comportements, l’inférer ou l’induire de ces comportements.» </a:t>
            </a:r>
          </a:p>
          <a:p>
            <a:pPr algn="just" eaLnBrk="1" hangingPunct="1">
              <a:lnSpc>
                <a:spcPct val="150000"/>
              </a:lnSpc>
              <a:buFontTx/>
              <a:buNone/>
            </a:pPr>
            <a:br>
              <a:rPr lang="fr-FR" dirty="0">
                <a:latin typeface="Calisto MT" panose="02040603050505030304" pitchFamily="18" charset="77"/>
              </a:rPr>
            </a:br>
            <a:r>
              <a:rPr lang="fr-FR" dirty="0">
                <a:latin typeface="Calisto MT" panose="02040603050505030304" pitchFamily="18" charset="77"/>
              </a:rPr>
              <a:t>Alain Lancelot, « l’orientation du comportement politique », dans Madeleine </a:t>
            </a:r>
            <a:r>
              <a:rPr lang="fr-FR" dirty="0" err="1">
                <a:latin typeface="Calisto MT" panose="02040603050505030304" pitchFamily="18" charset="77"/>
              </a:rPr>
              <a:t>Grawitz</a:t>
            </a:r>
            <a:r>
              <a:rPr lang="fr-FR" dirty="0">
                <a:latin typeface="Calisto MT" panose="02040603050505030304" pitchFamily="18" charset="77"/>
              </a:rPr>
              <a:t>, Jean </a:t>
            </a:r>
            <a:r>
              <a:rPr lang="fr-FR" dirty="0" err="1">
                <a:latin typeface="Calisto MT" panose="02040603050505030304" pitchFamily="18" charset="77"/>
              </a:rPr>
              <a:t>Leca</a:t>
            </a:r>
            <a:r>
              <a:rPr lang="fr-FR" dirty="0">
                <a:latin typeface="Calisto MT" panose="02040603050505030304" pitchFamily="18" charset="77"/>
              </a:rPr>
              <a:t> (</a:t>
            </a:r>
            <a:r>
              <a:rPr lang="fr-FR" dirty="0" err="1">
                <a:latin typeface="Calisto MT" panose="02040603050505030304" pitchFamily="18" charset="77"/>
              </a:rPr>
              <a:t>dir</a:t>
            </a:r>
            <a:r>
              <a:rPr lang="fr-FR" dirty="0">
                <a:latin typeface="Calisto MT" panose="02040603050505030304" pitchFamily="18" charset="77"/>
              </a:rPr>
              <a:t>.), </a:t>
            </a:r>
            <a:r>
              <a:rPr lang="fr-FR" i="1" dirty="0">
                <a:latin typeface="Calisto MT" panose="02040603050505030304" pitchFamily="18" charset="77"/>
              </a:rPr>
              <a:t>Traité de Science Politique</a:t>
            </a:r>
            <a:r>
              <a:rPr lang="fr-FR" dirty="0">
                <a:latin typeface="Calisto MT" panose="02040603050505030304" pitchFamily="18" charset="77"/>
              </a:rPr>
              <a:t>, Paris, PUF, 1985, tome 3, p.368. </a:t>
            </a:r>
          </a:p>
        </p:txBody>
      </p:sp>
    </p:spTree>
    <p:extLst>
      <p:ext uri="{BB962C8B-B14F-4D97-AF65-F5344CB8AC3E}">
        <p14:creationId xmlns:p14="http://schemas.microsoft.com/office/powerpoint/2010/main" val="215021322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Rectangle 2"/>
          <p:cNvSpPr>
            <a:spLocks noGrp="1" noChangeArrowheads="1"/>
          </p:cNvSpPr>
          <p:nvPr>
            <p:ph type="title"/>
          </p:nvPr>
        </p:nvSpPr>
        <p:spPr>
          <a:xfrm>
            <a:off x="1143000" y="82550"/>
            <a:ext cx="7499350" cy="1143000"/>
          </a:xfrm>
        </p:spPr>
        <p:txBody>
          <a:bodyPr>
            <a:normAutofit fontScale="90000"/>
          </a:bodyPr>
          <a:lstStyle/>
          <a:p>
            <a:pPr eaLnBrk="1" fontAlgn="auto" hangingPunct="1">
              <a:spcAft>
                <a:spcPts val="0"/>
              </a:spcAft>
              <a:defRPr/>
            </a:pPr>
            <a:r>
              <a:rPr lang="fr-FR" sz="4000" dirty="0">
                <a:solidFill>
                  <a:srgbClr val="FF0000"/>
                </a:solidFill>
              </a:rPr>
              <a:t>Qu’est-ce qu’une attitude? </a:t>
            </a:r>
            <a:br>
              <a:rPr lang="fr-FR" sz="4000" dirty="0">
                <a:solidFill>
                  <a:schemeClr val="tx2">
                    <a:satMod val="130000"/>
                  </a:schemeClr>
                </a:solidFill>
              </a:rPr>
            </a:br>
            <a:endParaRPr lang="fr-FR" sz="4000" dirty="0">
              <a:solidFill>
                <a:schemeClr val="tx2">
                  <a:satMod val="130000"/>
                </a:schemeClr>
              </a:solidFill>
            </a:endParaRPr>
          </a:p>
        </p:txBody>
      </p:sp>
      <p:sp>
        <p:nvSpPr>
          <p:cNvPr id="11267" name="Oval 4"/>
          <p:cNvSpPr>
            <a:spLocks noChangeArrowheads="1"/>
          </p:cNvSpPr>
          <p:nvPr/>
        </p:nvSpPr>
        <p:spPr bwMode="auto">
          <a:xfrm>
            <a:off x="3348038" y="1844675"/>
            <a:ext cx="2592387"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Super-attitude:</a:t>
            </a:r>
          </a:p>
          <a:p>
            <a:pPr algn="ctr"/>
            <a:r>
              <a:rPr lang="fr-FR" dirty="0">
                <a:solidFill>
                  <a:schemeClr val="bg1"/>
                </a:solidFill>
              </a:rPr>
              <a:t>Personnalité autoritaire</a:t>
            </a:r>
          </a:p>
        </p:txBody>
      </p:sp>
      <p:sp>
        <p:nvSpPr>
          <p:cNvPr id="11268" name="Oval 5"/>
          <p:cNvSpPr>
            <a:spLocks noChangeArrowheads="1"/>
          </p:cNvSpPr>
          <p:nvPr/>
        </p:nvSpPr>
        <p:spPr bwMode="auto">
          <a:xfrm>
            <a:off x="1408418" y="3420751"/>
            <a:ext cx="2592388"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Attitude: </a:t>
            </a:r>
          </a:p>
          <a:p>
            <a:pPr algn="ctr"/>
            <a:r>
              <a:rPr lang="fr-FR" dirty="0">
                <a:solidFill>
                  <a:schemeClr val="bg1"/>
                </a:solidFill>
              </a:rPr>
              <a:t>Fascisme</a:t>
            </a:r>
          </a:p>
        </p:txBody>
      </p:sp>
      <p:sp>
        <p:nvSpPr>
          <p:cNvPr id="11269" name="Rectangle 6"/>
          <p:cNvSpPr>
            <a:spLocks noChangeArrowheads="1"/>
          </p:cNvSpPr>
          <p:nvPr/>
        </p:nvSpPr>
        <p:spPr bwMode="auto">
          <a:xfrm>
            <a:off x="900113" y="5445125"/>
            <a:ext cx="1150937"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0" name="Rectangle 7"/>
          <p:cNvSpPr>
            <a:spLocks noChangeArrowheads="1"/>
          </p:cNvSpPr>
          <p:nvPr/>
        </p:nvSpPr>
        <p:spPr bwMode="auto">
          <a:xfrm>
            <a:off x="2484438" y="5445125"/>
            <a:ext cx="1150937"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1" name="Rectangle 8"/>
          <p:cNvSpPr>
            <a:spLocks noChangeArrowheads="1"/>
          </p:cNvSpPr>
          <p:nvPr/>
        </p:nvSpPr>
        <p:spPr bwMode="auto">
          <a:xfrm>
            <a:off x="3924300" y="5445125"/>
            <a:ext cx="1150938" cy="792163"/>
          </a:xfrm>
          <a:prstGeom prst="rect">
            <a:avLst/>
          </a:prstGeom>
          <a:solidFill>
            <a:schemeClr val="accent1"/>
          </a:solidFill>
          <a:ln w="9525">
            <a:solidFill>
              <a:schemeClr val="tx1"/>
            </a:solidFill>
            <a:miter lim="800000"/>
            <a:headEnd/>
            <a:tailEnd/>
          </a:ln>
        </p:spPr>
        <p:txBody>
          <a:bodyPr wrap="none" anchor="ctr"/>
          <a:lstStyle/>
          <a:p>
            <a:pPr algn="ctr"/>
            <a:r>
              <a:rPr lang="fr-FR" dirty="0">
                <a:solidFill>
                  <a:schemeClr val="bg1"/>
                </a:solidFill>
              </a:rPr>
              <a:t>Opinion</a:t>
            </a:r>
          </a:p>
        </p:txBody>
      </p:sp>
      <p:sp>
        <p:nvSpPr>
          <p:cNvPr id="11272" name="Oval 9"/>
          <p:cNvSpPr>
            <a:spLocks noChangeArrowheads="1"/>
          </p:cNvSpPr>
          <p:nvPr/>
        </p:nvSpPr>
        <p:spPr bwMode="auto">
          <a:xfrm>
            <a:off x="4643438" y="3500438"/>
            <a:ext cx="2592387" cy="1152525"/>
          </a:xfrm>
          <a:prstGeom prst="ellipse">
            <a:avLst/>
          </a:prstGeom>
          <a:solidFill>
            <a:schemeClr val="accent1"/>
          </a:solidFill>
          <a:ln w="9525">
            <a:solidFill>
              <a:schemeClr val="tx1"/>
            </a:solidFill>
            <a:round/>
            <a:headEnd/>
            <a:tailEnd/>
          </a:ln>
        </p:spPr>
        <p:txBody>
          <a:bodyPr wrap="none" anchor="ctr"/>
          <a:lstStyle/>
          <a:p>
            <a:pPr algn="ctr"/>
            <a:r>
              <a:rPr lang="fr-FR" dirty="0">
                <a:solidFill>
                  <a:schemeClr val="bg1"/>
                </a:solidFill>
              </a:rPr>
              <a:t>Attitude: </a:t>
            </a:r>
          </a:p>
          <a:p>
            <a:pPr algn="ctr"/>
            <a:r>
              <a:rPr lang="fr-FR" dirty="0">
                <a:solidFill>
                  <a:schemeClr val="bg1"/>
                </a:solidFill>
              </a:rPr>
              <a:t>Antisémitisme</a:t>
            </a:r>
          </a:p>
        </p:txBody>
      </p:sp>
      <p:sp>
        <p:nvSpPr>
          <p:cNvPr id="11273" name="Line 10"/>
          <p:cNvSpPr>
            <a:spLocks noChangeShapeType="1"/>
          </p:cNvSpPr>
          <p:nvPr/>
        </p:nvSpPr>
        <p:spPr bwMode="auto">
          <a:xfrm flipH="1">
            <a:off x="3203575" y="2852738"/>
            <a:ext cx="504825" cy="576262"/>
          </a:xfrm>
          <a:prstGeom prst="line">
            <a:avLst/>
          </a:prstGeom>
          <a:noFill/>
          <a:ln w="25400">
            <a:solidFill>
              <a:schemeClr val="tx1"/>
            </a:solidFill>
            <a:round/>
            <a:headEnd/>
            <a:tailEnd type="triangle" w="med" len="med"/>
          </a:ln>
        </p:spPr>
        <p:txBody>
          <a:bodyPr/>
          <a:lstStyle/>
          <a:p>
            <a:endParaRPr lang="fr-FR"/>
          </a:p>
        </p:txBody>
      </p:sp>
      <p:sp>
        <p:nvSpPr>
          <p:cNvPr id="11274" name="Line 11"/>
          <p:cNvSpPr>
            <a:spLocks noChangeShapeType="1"/>
          </p:cNvSpPr>
          <p:nvPr/>
        </p:nvSpPr>
        <p:spPr bwMode="auto">
          <a:xfrm flipH="1">
            <a:off x="1476375" y="4581525"/>
            <a:ext cx="647700" cy="792163"/>
          </a:xfrm>
          <a:prstGeom prst="line">
            <a:avLst/>
          </a:prstGeom>
          <a:noFill/>
          <a:ln w="25400">
            <a:solidFill>
              <a:schemeClr val="tx1"/>
            </a:solidFill>
            <a:round/>
            <a:headEnd/>
            <a:tailEnd type="triangle" w="med" len="med"/>
          </a:ln>
        </p:spPr>
        <p:txBody>
          <a:bodyPr/>
          <a:lstStyle/>
          <a:p>
            <a:endParaRPr lang="fr-FR"/>
          </a:p>
        </p:txBody>
      </p:sp>
      <p:sp>
        <p:nvSpPr>
          <p:cNvPr id="11275" name="Line 12"/>
          <p:cNvSpPr>
            <a:spLocks noChangeShapeType="1"/>
          </p:cNvSpPr>
          <p:nvPr/>
        </p:nvSpPr>
        <p:spPr bwMode="auto">
          <a:xfrm flipH="1">
            <a:off x="2843213" y="4652963"/>
            <a:ext cx="0" cy="720725"/>
          </a:xfrm>
          <a:prstGeom prst="line">
            <a:avLst/>
          </a:prstGeom>
          <a:noFill/>
          <a:ln w="25400">
            <a:solidFill>
              <a:schemeClr val="tx1"/>
            </a:solidFill>
            <a:round/>
            <a:headEnd/>
            <a:tailEnd type="triangle" w="med" len="med"/>
          </a:ln>
        </p:spPr>
        <p:txBody>
          <a:bodyPr/>
          <a:lstStyle/>
          <a:p>
            <a:endParaRPr lang="fr-FR"/>
          </a:p>
        </p:txBody>
      </p:sp>
      <p:sp>
        <p:nvSpPr>
          <p:cNvPr id="11276" name="Line 13"/>
          <p:cNvSpPr>
            <a:spLocks noChangeShapeType="1"/>
          </p:cNvSpPr>
          <p:nvPr/>
        </p:nvSpPr>
        <p:spPr bwMode="auto">
          <a:xfrm>
            <a:off x="3563938" y="4508500"/>
            <a:ext cx="863600" cy="792163"/>
          </a:xfrm>
          <a:prstGeom prst="line">
            <a:avLst/>
          </a:prstGeom>
          <a:noFill/>
          <a:ln w="25400">
            <a:solidFill>
              <a:schemeClr val="tx1"/>
            </a:solidFill>
            <a:round/>
            <a:headEnd/>
            <a:tailEnd type="triangle" w="med" len="med"/>
          </a:ln>
        </p:spPr>
        <p:txBody>
          <a:bodyPr/>
          <a:lstStyle/>
          <a:p>
            <a:endParaRPr lang="fr-FR"/>
          </a:p>
        </p:txBody>
      </p:sp>
      <p:sp>
        <p:nvSpPr>
          <p:cNvPr id="11277" name="Line 14"/>
          <p:cNvSpPr>
            <a:spLocks noChangeShapeType="1"/>
          </p:cNvSpPr>
          <p:nvPr/>
        </p:nvSpPr>
        <p:spPr bwMode="auto">
          <a:xfrm>
            <a:off x="5219700" y="2997200"/>
            <a:ext cx="215900" cy="503238"/>
          </a:xfrm>
          <a:prstGeom prst="line">
            <a:avLst/>
          </a:prstGeom>
          <a:noFill/>
          <a:ln w="25400">
            <a:solidFill>
              <a:schemeClr val="tx1"/>
            </a:solidFill>
            <a:round/>
            <a:headEnd/>
            <a:tailEnd type="triangle" w="med" len="med"/>
          </a:ln>
        </p:spPr>
        <p:txBody>
          <a:bodyPr/>
          <a:lstStyle/>
          <a:p>
            <a:endParaRPr lang="fr-FR"/>
          </a:p>
        </p:txBody>
      </p:sp>
      <p:sp>
        <p:nvSpPr>
          <p:cNvPr id="11278" name="Rectangle 15"/>
          <p:cNvSpPr>
            <a:spLocks noChangeArrowheads="1"/>
          </p:cNvSpPr>
          <p:nvPr/>
        </p:nvSpPr>
        <p:spPr bwMode="auto">
          <a:xfrm>
            <a:off x="296863" y="6461437"/>
            <a:ext cx="6102350" cy="366712"/>
          </a:xfrm>
          <a:prstGeom prst="rect">
            <a:avLst/>
          </a:prstGeom>
          <a:noFill/>
          <a:ln w="9525">
            <a:noFill/>
            <a:miter lim="800000"/>
            <a:headEnd/>
            <a:tailEnd/>
          </a:ln>
        </p:spPr>
        <p:txBody>
          <a:bodyPr wrap="none">
            <a:spAutoFit/>
          </a:bodyPr>
          <a:lstStyle/>
          <a:p>
            <a:r>
              <a:rPr lang="fr-FR" dirty="0">
                <a:latin typeface="Calisto MT" panose="02040603050505030304" pitchFamily="18" charset="77"/>
              </a:rPr>
              <a:t>Adapté de </a:t>
            </a:r>
            <a:r>
              <a:rPr lang="fr-FR" dirty="0" err="1">
                <a:latin typeface="Calisto MT" panose="02040603050505030304" pitchFamily="18" charset="77"/>
              </a:rPr>
              <a:t>Theodor</a:t>
            </a:r>
            <a:r>
              <a:rPr lang="fr-FR" dirty="0">
                <a:latin typeface="Calisto MT" panose="02040603050505030304" pitchFamily="18" charset="77"/>
              </a:rPr>
              <a:t> Adorno (the </a:t>
            </a:r>
            <a:r>
              <a:rPr lang="fr-FR" dirty="0" err="1">
                <a:latin typeface="Calisto MT" panose="02040603050505030304" pitchFamily="18" charset="77"/>
              </a:rPr>
              <a:t>authoritarian</a:t>
            </a:r>
            <a:r>
              <a:rPr lang="fr-FR" dirty="0">
                <a:latin typeface="Calisto MT" panose="02040603050505030304" pitchFamily="18" charset="77"/>
              </a:rPr>
              <a:t> </a:t>
            </a:r>
            <a:r>
              <a:rPr lang="fr-FR" dirty="0" err="1">
                <a:latin typeface="Calisto MT" panose="02040603050505030304" pitchFamily="18" charset="77"/>
              </a:rPr>
              <a:t>personnality</a:t>
            </a:r>
            <a:r>
              <a:rPr lang="fr-FR" dirty="0">
                <a:latin typeface="Calisto MT" panose="02040603050505030304" pitchFamily="18" charset="77"/>
              </a:rPr>
              <a:t>)</a:t>
            </a:r>
          </a:p>
        </p:txBody>
      </p:sp>
      <p:sp>
        <p:nvSpPr>
          <p:cNvPr id="2" name="ZoneTexte 1">
            <a:extLst>
              <a:ext uri="{FF2B5EF4-FFF2-40B4-BE49-F238E27FC236}">
                <a16:creationId xmlns:a16="http://schemas.microsoft.com/office/drawing/2014/main" id="{AAC3C9ED-E895-024C-B0F2-8BE389F684A5}"/>
              </a:ext>
            </a:extLst>
          </p:cNvPr>
          <p:cNvSpPr txBox="1"/>
          <p:nvPr/>
        </p:nvSpPr>
        <p:spPr>
          <a:xfrm>
            <a:off x="533400" y="914400"/>
            <a:ext cx="8108950" cy="646331"/>
          </a:xfrm>
          <a:prstGeom prst="rect">
            <a:avLst/>
          </a:prstGeom>
          <a:noFill/>
        </p:spPr>
        <p:txBody>
          <a:bodyPr wrap="square" rtlCol="0">
            <a:spAutoFit/>
          </a:bodyPr>
          <a:lstStyle/>
          <a:p>
            <a:r>
              <a:rPr lang="fr-FR" dirty="0">
                <a:latin typeface="Calisto MT" panose="02040603050505030304" pitchFamily="18" charset="77"/>
              </a:rPr>
              <a:t>Du concept à l’échelle d’attitude : l’exemple de l’indice F, indice de fascisme</a:t>
            </a:r>
          </a:p>
          <a:p>
            <a:r>
              <a:rPr lang="fr-FR" dirty="0">
                <a:latin typeface="Calisto MT" panose="02040603050505030304" pitchFamily="18" charset="77"/>
                <a:hlinkClick r:id="rId3"/>
              </a:rPr>
              <a:t>https://www.idrlabs.com/fr/fascisme/test.php</a:t>
            </a:r>
            <a:r>
              <a:rPr lang="fr-FR" dirty="0">
                <a:latin typeface="Calisto MT" panose="02040603050505030304" pitchFamily="18" charset="77"/>
              </a:rPr>
              <a:t> </a:t>
            </a:r>
          </a:p>
        </p:txBody>
      </p:sp>
      <p:sp>
        <p:nvSpPr>
          <p:cNvPr id="3" name="ZoneTexte 2">
            <a:extLst>
              <a:ext uri="{FF2B5EF4-FFF2-40B4-BE49-F238E27FC236}">
                <a16:creationId xmlns:a16="http://schemas.microsoft.com/office/drawing/2014/main" id="{DBEFE962-A2F1-9B05-48B4-349A8575677E}"/>
              </a:ext>
            </a:extLst>
          </p:cNvPr>
          <p:cNvSpPr txBox="1"/>
          <p:nvPr/>
        </p:nvSpPr>
        <p:spPr>
          <a:xfrm>
            <a:off x="6553200" y="6461437"/>
            <a:ext cx="2209800" cy="366712"/>
          </a:xfrm>
          <a:prstGeom prst="rect">
            <a:avLst/>
          </a:prstGeom>
          <a:noFill/>
        </p:spPr>
        <p:txBody>
          <a:bodyPr wrap="square" rtlCol="0">
            <a:spAutoFit/>
          </a:bodyPr>
          <a:lstStyle/>
          <a:p>
            <a:r>
              <a:rPr lang="fr-FR" dirty="0">
                <a:latin typeface="Calisto MT" panose="02040603050505030304" pitchFamily="18" charset="77"/>
              </a:rPr>
              <a:t>D’après </a:t>
            </a:r>
            <a:r>
              <a:rPr lang="fr-FR" dirty="0" err="1">
                <a:latin typeface="Calisto MT" panose="02040603050505030304" pitchFamily="18" charset="77"/>
              </a:rPr>
              <a:t>Tiberj</a:t>
            </a:r>
            <a:r>
              <a:rPr lang="fr-FR" dirty="0">
                <a:latin typeface="Calisto MT" panose="02040603050505030304" pitchFamily="18" charset="77"/>
              </a:rPr>
              <a:t>, 2021</a:t>
            </a: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D972F5F-38CF-064D-B6AB-A16DE93D8F3E}"/>
              </a:ext>
            </a:extLst>
          </p:cNvPr>
          <p:cNvSpPr>
            <a:spLocks noGrp="1"/>
          </p:cNvSpPr>
          <p:nvPr>
            <p:ph type="title"/>
          </p:nvPr>
        </p:nvSpPr>
        <p:spPr>
          <a:xfrm>
            <a:off x="1295400" y="152400"/>
            <a:ext cx="7498080" cy="430887"/>
          </a:xfrm>
        </p:spPr>
        <p:txBody>
          <a:bodyPr/>
          <a:lstStyle/>
          <a:p>
            <a:r>
              <a:rPr lang="fr-FR" dirty="0"/>
              <a:t>Comment mesurer une attitude ? (I)  </a:t>
            </a:r>
          </a:p>
        </p:txBody>
      </p:sp>
      <p:sp>
        <p:nvSpPr>
          <p:cNvPr id="3" name="ZoneTexte 2">
            <a:extLst>
              <a:ext uri="{FF2B5EF4-FFF2-40B4-BE49-F238E27FC236}">
                <a16:creationId xmlns:a16="http://schemas.microsoft.com/office/drawing/2014/main" id="{DFF436ED-8021-6E4D-98BA-8A4915550B88}"/>
              </a:ext>
            </a:extLst>
          </p:cNvPr>
          <p:cNvSpPr txBox="1"/>
          <p:nvPr/>
        </p:nvSpPr>
        <p:spPr>
          <a:xfrm>
            <a:off x="419100" y="705207"/>
            <a:ext cx="8305800" cy="6032421"/>
          </a:xfrm>
          <a:prstGeom prst="rect">
            <a:avLst/>
          </a:prstGeom>
          <a:noFill/>
        </p:spPr>
        <p:txBody>
          <a:bodyPr wrap="square" rtlCol="0">
            <a:spAutoFit/>
          </a:bodyPr>
          <a:lstStyle/>
          <a:p>
            <a:pPr algn="just">
              <a:lnSpc>
                <a:spcPct val="80000"/>
              </a:lnSpc>
            </a:pPr>
            <a:r>
              <a:rPr lang="fr-FR" sz="2000" dirty="0">
                <a:latin typeface="Calisto MT" panose="02040603050505030304" pitchFamily="18" charset="77"/>
              </a:rPr>
              <a:t>- L’idée principale est de </a:t>
            </a:r>
            <a:r>
              <a:rPr lang="fr-FR" sz="2000" b="1" dirty="0">
                <a:latin typeface="Calisto MT" panose="02040603050505030304" pitchFamily="18" charset="77"/>
              </a:rPr>
              <a:t>traduire en question(s) un concept</a:t>
            </a:r>
          </a:p>
          <a:p>
            <a:pPr algn="just">
              <a:lnSpc>
                <a:spcPct val="80000"/>
              </a:lnSpc>
            </a:pPr>
            <a:endParaRPr lang="fr-FR" sz="2000" dirty="0">
              <a:latin typeface="Calisto MT" panose="02040603050505030304" pitchFamily="18" charset="77"/>
            </a:endParaRPr>
          </a:p>
          <a:p>
            <a:pPr algn="just">
              <a:lnSpc>
                <a:spcPct val="80000"/>
              </a:lnSpc>
            </a:pPr>
            <a:r>
              <a:rPr lang="fr-FR" sz="2000" b="1" dirty="0">
                <a:latin typeface="Calisto MT" panose="02040603050505030304" pitchFamily="18" charset="77"/>
              </a:rPr>
              <a:t>- A ne pas faire pour mesurer des attitudes racistes : </a:t>
            </a:r>
          </a:p>
          <a:p>
            <a:pPr algn="just">
              <a:lnSpc>
                <a:spcPct val="80000"/>
              </a:lnSpc>
            </a:pPr>
            <a:endParaRPr lang="fr-FR" sz="2000" b="1" dirty="0">
              <a:latin typeface="Calisto MT" panose="02040603050505030304" pitchFamily="18" charset="77"/>
            </a:endParaRPr>
          </a:p>
          <a:p>
            <a:pPr algn="just">
              <a:lnSpc>
                <a:spcPct val="80000"/>
              </a:lnSpc>
            </a:pPr>
            <a:r>
              <a:rPr lang="fr-FR" sz="2000" i="1" dirty="0">
                <a:latin typeface="Calisto MT" panose="02040603050505030304" pitchFamily="18" charset="77"/>
              </a:rPr>
              <a:t>En ce qui vous concerne personnellement, diriez-vous de vous-même que...  </a:t>
            </a:r>
          </a:p>
          <a:p>
            <a:pPr algn="just">
              <a:lnSpc>
                <a:spcPct val="80000"/>
              </a:lnSpc>
            </a:pPr>
            <a:r>
              <a:rPr lang="fr-FR" sz="2000" i="1" dirty="0">
                <a:latin typeface="Calisto MT" panose="02040603050505030304" pitchFamily="18" charset="77"/>
              </a:rPr>
              <a:t>	1. Vous êtes plutôt raciste</a:t>
            </a:r>
          </a:p>
          <a:p>
            <a:pPr algn="just">
              <a:lnSpc>
                <a:spcPct val="80000"/>
              </a:lnSpc>
            </a:pPr>
            <a:r>
              <a:rPr lang="fr-FR" sz="2000" i="1" dirty="0">
                <a:latin typeface="Calisto MT" panose="02040603050505030304" pitchFamily="18" charset="77"/>
              </a:rPr>
              <a:t>	2. Vous êtes un peu raciste</a:t>
            </a:r>
          </a:p>
          <a:p>
            <a:pPr algn="just">
              <a:lnSpc>
                <a:spcPct val="80000"/>
              </a:lnSpc>
            </a:pPr>
            <a:r>
              <a:rPr lang="fr-FR" sz="2000" i="1" dirty="0">
                <a:latin typeface="Calisto MT" panose="02040603050505030304" pitchFamily="18" charset="77"/>
              </a:rPr>
              <a:t>	3. Vous n’êtes pas très raciste</a:t>
            </a:r>
          </a:p>
          <a:p>
            <a:pPr algn="just">
              <a:lnSpc>
                <a:spcPct val="80000"/>
              </a:lnSpc>
            </a:pPr>
            <a:r>
              <a:rPr lang="fr-FR" sz="2000" i="1" dirty="0">
                <a:latin typeface="Calisto MT" panose="02040603050505030304" pitchFamily="18" charset="77"/>
              </a:rPr>
              <a:t>	4. Vous n’êtes pas raciste du tout? </a:t>
            </a:r>
          </a:p>
          <a:p>
            <a:pPr algn="just">
              <a:lnSpc>
                <a:spcPct val="80000"/>
              </a:lnSpc>
            </a:pPr>
            <a:endParaRPr lang="fr-FR" sz="2000" i="1" dirty="0">
              <a:latin typeface="Calisto MT" panose="02040603050505030304" pitchFamily="18" charset="77"/>
            </a:endParaRPr>
          </a:p>
          <a:p>
            <a:pPr algn="just">
              <a:lnSpc>
                <a:spcPct val="80000"/>
              </a:lnSpc>
            </a:pPr>
            <a:r>
              <a:rPr lang="fr-FR" sz="2000" b="1" i="1" dirty="0">
                <a:latin typeface="Calisto MT" panose="02040603050505030304" pitchFamily="18" charset="77"/>
              </a:rPr>
              <a:t>Exemple : </a:t>
            </a:r>
            <a:r>
              <a:rPr lang="fr-FR" sz="2000" i="1" dirty="0">
                <a:latin typeface="Calisto MT" panose="02040603050505030304" pitchFamily="18" charset="77"/>
              </a:rPr>
              <a:t>mesurer le niveau d’europhilie/d’euroscepticisme : (OUI!)</a:t>
            </a:r>
          </a:p>
          <a:p>
            <a:pPr algn="just">
              <a:lnSpc>
                <a:spcPct val="80000"/>
              </a:lnSpc>
            </a:pPr>
            <a:endParaRPr lang="fr-FR" sz="2000" i="1" dirty="0">
              <a:latin typeface="Calisto MT" panose="02040603050505030304" pitchFamily="18" charset="77"/>
            </a:endParaRPr>
          </a:p>
          <a:p>
            <a:pPr marL="285750" indent="-285750" algn="just">
              <a:lnSpc>
                <a:spcPct val="80000"/>
              </a:lnSpc>
              <a:buFontTx/>
              <a:buChar char="-"/>
            </a:pPr>
            <a:r>
              <a:rPr lang="fr-FR" sz="2000" i="1" dirty="0">
                <a:latin typeface="Calisto MT" panose="02040603050505030304" pitchFamily="18" charset="77"/>
              </a:rPr>
              <a:t>Sentiment d’appartenance à l’Union Européenne (0-10)</a:t>
            </a:r>
          </a:p>
          <a:p>
            <a:pPr marL="285750" indent="-285750" algn="just">
              <a:lnSpc>
                <a:spcPct val="80000"/>
              </a:lnSpc>
              <a:buFontTx/>
              <a:buChar char="-"/>
            </a:pPr>
            <a:r>
              <a:rPr lang="fr-FR" sz="2000" i="1" dirty="0">
                <a:latin typeface="Calisto MT" panose="02040603050505030304" pitchFamily="18" charset="77"/>
              </a:rPr>
              <a:t>Satisfaction envers l’appartenance à l’Union Européenne (0-10) </a:t>
            </a:r>
          </a:p>
          <a:p>
            <a:pPr marL="285750" indent="-285750" algn="just">
              <a:lnSpc>
                <a:spcPct val="80000"/>
              </a:lnSpc>
              <a:buFontTx/>
              <a:buChar char="-"/>
            </a:pPr>
            <a:r>
              <a:rPr lang="fr-FR" sz="2000" i="1" dirty="0">
                <a:latin typeface="Calisto MT" panose="02040603050505030304" pitchFamily="18" charset="77"/>
              </a:rPr>
              <a:t>Satisfaction envers le fonctionnement de l’UE  (0-10)</a:t>
            </a:r>
          </a:p>
          <a:p>
            <a:pPr marL="285750" indent="-285750" algn="just">
              <a:lnSpc>
                <a:spcPct val="80000"/>
              </a:lnSpc>
              <a:buFontTx/>
              <a:buChar char="-"/>
            </a:pPr>
            <a:endParaRPr lang="fr-FR" sz="2000" i="1" dirty="0">
              <a:latin typeface="Calisto MT" panose="02040603050505030304" pitchFamily="18" charset="77"/>
            </a:endParaRPr>
          </a:p>
          <a:p>
            <a:pPr marL="342900" indent="-342900" algn="just">
              <a:lnSpc>
                <a:spcPct val="80000"/>
              </a:lnSpc>
              <a:buFontTx/>
              <a:buChar char="-"/>
            </a:pPr>
            <a:r>
              <a:rPr lang="fr-FR" sz="2000" b="1" dirty="0">
                <a:latin typeface="Calisto MT" panose="02040603050505030304" pitchFamily="18" charset="77"/>
              </a:rPr>
              <a:t>Applicable seulement avec des variables quantitatives et/ou ordinales  </a:t>
            </a:r>
          </a:p>
          <a:p>
            <a:pPr marL="342900" indent="-342900" algn="just">
              <a:lnSpc>
                <a:spcPct val="80000"/>
              </a:lnSpc>
              <a:buFontTx/>
              <a:buChar char="-"/>
            </a:pPr>
            <a:endParaRPr lang="fr-FR" sz="2000" b="1" dirty="0">
              <a:latin typeface="Calisto MT" panose="02040603050505030304" pitchFamily="18" charset="77"/>
            </a:endParaRPr>
          </a:p>
          <a:p>
            <a:pPr marL="342900" indent="-342900" algn="just">
              <a:lnSpc>
                <a:spcPct val="80000"/>
              </a:lnSpc>
              <a:buFontTx/>
              <a:buChar char="-"/>
            </a:pPr>
            <a:r>
              <a:rPr lang="fr-FR" sz="2000" dirty="0">
                <a:latin typeface="Calisto MT" panose="02040603050505030304" pitchFamily="18" charset="77"/>
              </a:rPr>
              <a:t>Permet de mesurer une plus ou moins forte inclinaison à une attitude, sur un continuum</a:t>
            </a:r>
          </a:p>
          <a:p>
            <a:pPr marL="342900" indent="-342900" algn="just">
              <a:lnSpc>
                <a:spcPct val="80000"/>
              </a:lnSpc>
              <a:buFontTx/>
              <a:buChar char="-"/>
            </a:pPr>
            <a:endParaRPr lang="fr-FR" sz="2000" dirty="0">
              <a:latin typeface="Calisto MT" panose="02040603050505030304" pitchFamily="18" charset="77"/>
            </a:endParaRPr>
          </a:p>
          <a:p>
            <a:pPr marL="342900" indent="-342900" algn="just">
              <a:lnSpc>
                <a:spcPct val="80000"/>
              </a:lnSpc>
              <a:buFontTx/>
              <a:buChar char="-"/>
            </a:pPr>
            <a:r>
              <a:rPr lang="fr-FR" sz="2000" dirty="0">
                <a:latin typeface="Calisto MT" panose="02040603050505030304" pitchFamily="18" charset="77"/>
              </a:rPr>
              <a:t>Utilisable pour des comparaisons de moyennes (</a:t>
            </a:r>
            <a:r>
              <a:rPr lang="fr-FR" sz="2000" dirty="0" err="1">
                <a:latin typeface="Calisto MT" panose="02040603050505030304" pitchFamily="18" charset="77"/>
              </a:rPr>
              <a:t>t</a:t>
            </a:r>
            <a:r>
              <a:rPr lang="fr-FR" sz="2000" dirty="0">
                <a:latin typeface="Calisto MT" panose="02040603050505030304" pitchFamily="18" charset="77"/>
              </a:rPr>
              <a:t>-test) ou des ANOVA, ou recodable en variable ordinale . </a:t>
            </a:r>
          </a:p>
          <a:p>
            <a:endParaRPr lang="fr-FR" dirty="0"/>
          </a:p>
        </p:txBody>
      </p:sp>
    </p:spTree>
    <p:extLst>
      <p:ext uri="{BB962C8B-B14F-4D97-AF65-F5344CB8AC3E}">
        <p14:creationId xmlns:p14="http://schemas.microsoft.com/office/powerpoint/2010/main" val="48402475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F41820D-27AA-AE47-AAA4-806353B4F37E}"/>
              </a:ext>
            </a:extLst>
          </p:cNvPr>
          <p:cNvSpPr>
            <a:spLocks noGrp="1"/>
          </p:cNvSpPr>
          <p:nvPr>
            <p:ph type="title"/>
          </p:nvPr>
        </p:nvSpPr>
        <p:spPr>
          <a:xfrm>
            <a:off x="1371600" y="152400"/>
            <a:ext cx="7498080" cy="430887"/>
          </a:xfrm>
        </p:spPr>
        <p:txBody>
          <a:bodyPr/>
          <a:lstStyle/>
          <a:p>
            <a:r>
              <a:rPr lang="fr-FR" dirty="0"/>
              <a:t>Comment mesurer une attitude ? (II)</a:t>
            </a:r>
          </a:p>
        </p:txBody>
      </p:sp>
      <p:sp>
        <p:nvSpPr>
          <p:cNvPr id="3" name="ZoneTexte 2">
            <a:extLst>
              <a:ext uri="{FF2B5EF4-FFF2-40B4-BE49-F238E27FC236}">
                <a16:creationId xmlns:a16="http://schemas.microsoft.com/office/drawing/2014/main" id="{161972BA-87E7-424A-B856-B451BFC5EC4B}"/>
              </a:ext>
            </a:extLst>
          </p:cNvPr>
          <p:cNvSpPr txBox="1"/>
          <p:nvPr/>
        </p:nvSpPr>
        <p:spPr>
          <a:xfrm>
            <a:off x="492369" y="920621"/>
            <a:ext cx="8476488" cy="5509200"/>
          </a:xfrm>
          <a:prstGeom prst="rect">
            <a:avLst/>
          </a:prstGeom>
          <a:noFill/>
        </p:spPr>
        <p:txBody>
          <a:bodyPr wrap="square" rtlCol="0">
            <a:spAutoFit/>
          </a:bodyPr>
          <a:lstStyle/>
          <a:p>
            <a:pPr>
              <a:lnSpc>
                <a:spcPct val="80000"/>
              </a:lnSpc>
            </a:pPr>
            <a:r>
              <a:rPr lang="fr-FR" sz="2000" dirty="0">
                <a:latin typeface="Calisto MT" panose="02040603050505030304" pitchFamily="18" charset="77"/>
              </a:rPr>
              <a:t>Traduire le concept en questions accessibles à tous </a:t>
            </a:r>
          </a:p>
          <a:p>
            <a:pPr>
              <a:lnSpc>
                <a:spcPct val="80000"/>
              </a:lnSpc>
            </a:pPr>
            <a:r>
              <a:rPr lang="fr-FR" sz="2000" dirty="0">
                <a:latin typeface="Calisto MT" panose="02040603050505030304" pitchFamily="18" charset="77"/>
              </a:rPr>
              <a:t>= qui traduisent des opinions </a:t>
            </a:r>
            <a:r>
              <a:rPr lang="fr-FR" sz="2000" dirty="0" err="1">
                <a:latin typeface="Calisto MT" panose="02040603050505030304" pitchFamily="18" charset="77"/>
              </a:rPr>
              <a:t>pré-existantes</a:t>
            </a:r>
            <a:r>
              <a:rPr lang="fr-FR" sz="2000" dirty="0">
                <a:latin typeface="Calisto MT" panose="02040603050505030304" pitchFamily="18" charset="77"/>
              </a:rPr>
              <a:t> chez les enquêtés (= les activer)</a:t>
            </a:r>
          </a:p>
          <a:p>
            <a:pPr>
              <a:lnSpc>
                <a:spcPct val="80000"/>
              </a:lnSpc>
            </a:pPr>
            <a:r>
              <a:rPr lang="fr-FR" sz="2000" dirty="0">
                <a:latin typeface="Calisto MT" panose="02040603050505030304" pitchFamily="18" charset="77"/>
              </a:rPr>
              <a:t>ET NON, une imposition d’une problématique</a:t>
            </a:r>
          </a:p>
          <a:p>
            <a:pPr>
              <a:lnSpc>
                <a:spcPct val="80000"/>
              </a:lnSpc>
            </a:pPr>
            <a:endParaRPr lang="fr-FR" sz="2000" dirty="0">
              <a:latin typeface="Calisto MT" panose="02040603050505030304" pitchFamily="18" charset="77"/>
            </a:endParaRPr>
          </a:p>
          <a:p>
            <a:pPr>
              <a:lnSpc>
                <a:spcPct val="80000"/>
              </a:lnSpc>
            </a:pPr>
            <a:r>
              <a:rPr lang="fr-FR" sz="2000" dirty="0">
                <a:latin typeface="Calisto MT" panose="02040603050505030304" pitchFamily="18" charset="77"/>
              </a:rPr>
              <a:t>- Une question éthique pour la mesure des attitudes répréhensibles par la loi (racisme, sexisme, etc…) : faut-il le mesurer ? Entre une attitude répréhensible et la mesure de l’attitude, qui condamner ? </a:t>
            </a:r>
          </a:p>
          <a:p>
            <a:pPr>
              <a:lnSpc>
                <a:spcPct val="80000"/>
              </a:lnSpc>
            </a:pPr>
            <a:endParaRPr lang="fr-FR" sz="2000" b="1" dirty="0">
              <a:latin typeface="Calisto MT" panose="02040603050505030304" pitchFamily="18" charset="77"/>
            </a:endParaRPr>
          </a:p>
          <a:p>
            <a:pPr>
              <a:lnSpc>
                <a:spcPct val="80000"/>
              </a:lnSpc>
            </a:pPr>
            <a:r>
              <a:rPr lang="fr-FR" sz="2000" b="1" dirty="0">
                <a:latin typeface="Calisto MT" panose="02040603050505030304" pitchFamily="18" charset="77"/>
              </a:rPr>
              <a:t>Par exemple : </a:t>
            </a:r>
          </a:p>
          <a:p>
            <a:pPr>
              <a:lnSpc>
                <a:spcPct val="80000"/>
              </a:lnSpc>
            </a:pPr>
            <a:r>
              <a:rPr lang="fr-FR" sz="2000" dirty="0">
                <a:latin typeface="Calisto MT" panose="02040603050505030304" pitchFamily="18" charset="77"/>
              </a:rPr>
              <a:t>	-  « Il y a trop d’immigrés en France » (65% « très d’accord » ou « d’accord »).</a:t>
            </a:r>
          </a:p>
          <a:p>
            <a:pPr>
              <a:lnSpc>
                <a:spcPct val="80000"/>
              </a:lnSpc>
            </a:pPr>
            <a:r>
              <a:rPr lang="fr-FR" sz="2000" dirty="0">
                <a:latin typeface="Calisto MT" panose="02040603050505030304" pitchFamily="18" charset="77"/>
              </a:rPr>
              <a:t>	- « on ne se sent plus chez soi comme avant »</a:t>
            </a:r>
          </a:p>
          <a:p>
            <a:pPr>
              <a:lnSpc>
                <a:spcPct val="80000"/>
              </a:lnSpc>
            </a:pPr>
            <a:r>
              <a:rPr lang="fr-FR" sz="2000" dirty="0">
                <a:latin typeface="Calisto MT" panose="02040603050505030304" pitchFamily="18" charset="77"/>
              </a:rPr>
              <a:t>	-  « Les Français musulmans (ne) sont pas des Français comme les 	autres » </a:t>
            </a:r>
          </a:p>
          <a:p>
            <a:pPr>
              <a:lnSpc>
                <a:spcPct val="80000"/>
              </a:lnSpc>
            </a:pPr>
            <a:endParaRPr lang="fr-FR" sz="2000" dirty="0">
              <a:latin typeface="Calisto MT" panose="02040603050505030304" pitchFamily="18" charset="77"/>
            </a:endParaRPr>
          </a:p>
          <a:p>
            <a:pPr>
              <a:lnSpc>
                <a:spcPct val="80000"/>
              </a:lnSpc>
            </a:pPr>
            <a:r>
              <a:rPr lang="fr-FR" sz="2000" b="1" dirty="0">
                <a:latin typeface="Calisto MT" panose="02040603050505030304" pitchFamily="18" charset="77"/>
              </a:rPr>
              <a:t>Chaque question est plus ou moins connectée à l’attitude</a:t>
            </a:r>
            <a:r>
              <a:rPr lang="fr-FR" sz="2000" dirty="0">
                <a:latin typeface="Calisto MT" panose="02040603050505030304" pitchFamily="18" charset="77"/>
              </a:rPr>
              <a:t>:</a:t>
            </a:r>
          </a:p>
          <a:p>
            <a:pPr>
              <a:lnSpc>
                <a:spcPct val="80000"/>
              </a:lnSpc>
            </a:pPr>
            <a:r>
              <a:rPr lang="fr-FR" sz="2000" dirty="0">
                <a:latin typeface="Calisto MT" panose="02040603050505030304" pitchFamily="18" charset="77"/>
              </a:rPr>
              <a:t>	« En général, la culture française est menacée par les immigrés » </a:t>
            </a:r>
          </a:p>
          <a:p>
            <a:pPr>
              <a:lnSpc>
                <a:spcPct val="80000"/>
              </a:lnSpc>
            </a:pPr>
            <a:r>
              <a:rPr lang="fr-FR" sz="2000" dirty="0">
                <a:latin typeface="Calisto MT" panose="02040603050505030304" pitchFamily="18" charset="77"/>
              </a:rPr>
              <a:t>	« Les immigrés sont une bonne chose pour l’économie française »</a:t>
            </a:r>
          </a:p>
          <a:p>
            <a:pPr>
              <a:lnSpc>
                <a:spcPct val="80000"/>
              </a:lnSpc>
            </a:pPr>
            <a:endParaRPr lang="fr-FR" sz="2000" dirty="0">
              <a:latin typeface="Calisto MT" panose="02040603050505030304" pitchFamily="18" charset="77"/>
            </a:endParaRPr>
          </a:p>
          <a:p>
            <a:pPr>
              <a:lnSpc>
                <a:spcPct val="80000"/>
              </a:lnSpc>
            </a:pPr>
            <a:endParaRPr lang="fr-FR" sz="2000" dirty="0">
              <a:latin typeface="Calisto MT" panose="02040603050505030304" pitchFamily="18" charset="77"/>
            </a:endParaRPr>
          </a:p>
          <a:p>
            <a:pPr>
              <a:lnSpc>
                <a:spcPct val="80000"/>
              </a:lnSpc>
            </a:pPr>
            <a:r>
              <a:rPr lang="fr-FR" sz="2000" b="1" dirty="0">
                <a:latin typeface="Calisto MT" panose="02040603050505030304" pitchFamily="18" charset="77"/>
              </a:rPr>
              <a:t>Nécessité de multiplier les mesures (ou tests) pour connaître le niveau de l’attitude (dans toutes ses dimensions)</a:t>
            </a:r>
          </a:p>
        </p:txBody>
      </p:sp>
    </p:spTree>
    <p:extLst>
      <p:ext uri="{BB962C8B-B14F-4D97-AF65-F5344CB8AC3E}">
        <p14:creationId xmlns:p14="http://schemas.microsoft.com/office/powerpoint/2010/main" val="382222419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46F6F01F-708C-2943-A0EA-3B0A510CABD2}"/>
              </a:ext>
            </a:extLst>
          </p:cNvPr>
          <p:cNvSpPr>
            <a:spLocks noGrp="1"/>
          </p:cNvSpPr>
          <p:nvPr>
            <p:ph type="title"/>
          </p:nvPr>
        </p:nvSpPr>
        <p:spPr>
          <a:xfrm>
            <a:off x="990600" y="179487"/>
            <a:ext cx="7714488" cy="430887"/>
          </a:xfrm>
        </p:spPr>
        <p:txBody>
          <a:bodyPr/>
          <a:lstStyle/>
          <a:p>
            <a:r>
              <a:rPr lang="fr-FR" dirty="0"/>
              <a:t>Les étapes pour créer une échelle d’attitude</a:t>
            </a:r>
          </a:p>
        </p:txBody>
      </p:sp>
      <p:sp>
        <p:nvSpPr>
          <p:cNvPr id="3" name="ZoneTexte 2">
            <a:extLst>
              <a:ext uri="{FF2B5EF4-FFF2-40B4-BE49-F238E27FC236}">
                <a16:creationId xmlns:a16="http://schemas.microsoft.com/office/drawing/2014/main" id="{5B846D1B-A1C5-904E-840E-7F7F6EBFF108}"/>
              </a:ext>
            </a:extLst>
          </p:cNvPr>
          <p:cNvSpPr txBox="1"/>
          <p:nvPr/>
        </p:nvSpPr>
        <p:spPr>
          <a:xfrm>
            <a:off x="533400" y="914400"/>
            <a:ext cx="8305800" cy="5909310"/>
          </a:xfrm>
          <a:prstGeom prst="rect">
            <a:avLst/>
          </a:prstGeom>
          <a:noFill/>
        </p:spPr>
        <p:txBody>
          <a:bodyPr wrap="square" rtlCol="0">
            <a:spAutoFit/>
          </a:bodyPr>
          <a:lstStyle/>
          <a:p>
            <a:pPr>
              <a:lnSpc>
                <a:spcPct val="90000"/>
              </a:lnSpc>
            </a:pPr>
            <a:r>
              <a:rPr lang="fr-FR" sz="2000" b="1" dirty="0">
                <a:latin typeface="Calisto MT" panose="02040603050505030304" pitchFamily="18" charset="77"/>
              </a:rPr>
              <a:t>Etape 1 </a:t>
            </a:r>
            <a:r>
              <a:rPr lang="fr-FR" sz="2000" dirty="0">
                <a:latin typeface="Calisto MT" panose="02040603050505030304" pitchFamily="18" charset="77"/>
              </a:rPr>
              <a:t>: </a:t>
            </a:r>
            <a:r>
              <a:rPr lang="fr-FR" sz="2000" b="1" dirty="0">
                <a:latin typeface="Calisto MT" panose="02040603050505030304" pitchFamily="18" charset="77"/>
              </a:rPr>
              <a:t>fréquence simple des variables</a:t>
            </a:r>
          </a:p>
          <a:p>
            <a:pPr lvl="1">
              <a:lnSpc>
                <a:spcPct val="90000"/>
              </a:lnSpc>
            </a:pPr>
            <a:r>
              <a:rPr lang="fr-FR" sz="2000" dirty="0">
                <a:latin typeface="Calisto MT" panose="02040603050505030304" pitchFamily="18" charset="77"/>
              </a:rPr>
              <a:t>Cas des valeurs manquantes : les supprimer, notamment dans le cas des variables quantitatives, ou qualitatives  (</a:t>
            </a:r>
            <a:r>
              <a:rPr lang="fr-FR" sz="2000" strike="sngStrike" dirty="0">
                <a:latin typeface="Calisto MT" panose="02040603050505030304" pitchFamily="18" charset="77"/>
              </a:rPr>
              <a:t>ou les mettre à la moyenne si très nombreuse</a:t>
            </a:r>
            <a:r>
              <a:rPr lang="fr-FR" sz="2000" dirty="0">
                <a:latin typeface="Calisto MT" panose="02040603050505030304" pitchFamily="18" charset="77"/>
              </a:rPr>
              <a:t>s)</a:t>
            </a:r>
          </a:p>
          <a:p>
            <a:pPr lvl="1">
              <a:lnSpc>
                <a:spcPct val="90000"/>
              </a:lnSpc>
            </a:pPr>
            <a:r>
              <a:rPr lang="fr-FR" sz="2000" dirty="0">
                <a:latin typeface="Calisto MT" panose="02040603050505030304" pitchFamily="18" charset="77"/>
              </a:rPr>
              <a:t>En général, choisir des variables avec un même nb de modalités ou de valeurs</a:t>
            </a:r>
          </a:p>
          <a:p>
            <a:pPr lvl="1">
              <a:lnSpc>
                <a:spcPct val="90000"/>
              </a:lnSpc>
            </a:pPr>
            <a:endParaRPr lang="fr-FR" sz="2000" dirty="0">
              <a:latin typeface="Calisto MT" panose="02040603050505030304" pitchFamily="18" charset="77"/>
            </a:endParaRPr>
          </a:p>
          <a:p>
            <a:pPr>
              <a:lnSpc>
                <a:spcPct val="90000"/>
              </a:lnSpc>
            </a:pPr>
            <a:r>
              <a:rPr lang="fr-FR" sz="2000" b="1" dirty="0">
                <a:latin typeface="Calisto MT" panose="02040603050505030304" pitchFamily="18" charset="77"/>
              </a:rPr>
              <a:t>Etape 2 </a:t>
            </a:r>
            <a:r>
              <a:rPr lang="fr-FR" sz="2000" dirty="0">
                <a:latin typeface="Calisto MT" panose="02040603050505030304" pitchFamily="18" charset="77"/>
              </a:rPr>
              <a:t>: </a:t>
            </a:r>
            <a:r>
              <a:rPr lang="fr-FR" sz="2000" b="1" dirty="0">
                <a:latin typeface="Calisto MT" panose="02040603050505030304" pitchFamily="18" charset="77"/>
              </a:rPr>
              <a:t>recodages éventuels</a:t>
            </a:r>
          </a:p>
          <a:p>
            <a:pPr lvl="1">
              <a:lnSpc>
                <a:spcPct val="90000"/>
              </a:lnSpc>
            </a:pPr>
            <a:r>
              <a:rPr lang="fr-FR" sz="2000" dirty="0">
                <a:latin typeface="Calisto MT" panose="02040603050505030304" pitchFamily="18" charset="77"/>
              </a:rPr>
              <a:t>Veiller à ce que toutes les variables soient </a:t>
            </a:r>
            <a:r>
              <a:rPr lang="fr-FR" sz="2000" b="1" dirty="0">
                <a:latin typeface="Calisto MT" panose="02040603050505030304" pitchFamily="18" charset="77"/>
              </a:rPr>
              <a:t>codées dans le même sens</a:t>
            </a:r>
            <a:r>
              <a:rPr lang="fr-FR" sz="2000" dirty="0">
                <a:latin typeface="Calisto MT" panose="02040603050505030304" pitchFamily="18" charset="77"/>
              </a:rPr>
              <a:t>, celui de l’attitude à tester (1 = attitude--, 2 = attitude -, 3=attitude +, 4=attitude++)</a:t>
            </a:r>
          </a:p>
          <a:p>
            <a:pPr lvl="1">
              <a:lnSpc>
                <a:spcPct val="90000"/>
              </a:lnSpc>
            </a:pPr>
            <a:r>
              <a:rPr lang="fr-FR" sz="2000" dirty="0">
                <a:latin typeface="Calisto MT" panose="02040603050505030304" pitchFamily="18" charset="77"/>
              </a:rPr>
              <a:t>Ou toutes sur la même échelle (0/10, par exemple).</a:t>
            </a:r>
          </a:p>
          <a:p>
            <a:pPr lvl="1">
              <a:lnSpc>
                <a:spcPct val="90000"/>
              </a:lnSpc>
            </a:pPr>
            <a:endParaRPr lang="fr-FR" sz="2000" dirty="0">
              <a:latin typeface="Calisto MT" panose="02040603050505030304" pitchFamily="18" charset="77"/>
            </a:endParaRPr>
          </a:p>
          <a:p>
            <a:pPr>
              <a:lnSpc>
                <a:spcPct val="90000"/>
              </a:lnSpc>
            </a:pPr>
            <a:r>
              <a:rPr lang="fr-FR" sz="2000" b="1" dirty="0">
                <a:latin typeface="Calisto MT" panose="02040603050505030304" pitchFamily="18" charset="77"/>
              </a:rPr>
              <a:t>Etape 3 : analyse de fiabilité (</a:t>
            </a:r>
            <a:r>
              <a:rPr lang="fr-FR" sz="2000" i="1" dirty="0">
                <a:latin typeface="Calisto MT" panose="02040603050505030304" pitchFamily="18" charset="77"/>
              </a:rPr>
              <a:t>Factor &gt; </a:t>
            </a:r>
            <a:r>
              <a:rPr lang="fr-FR" sz="2000" i="1" dirty="0" err="1">
                <a:latin typeface="Calisto MT" panose="02040603050505030304" pitchFamily="18" charset="77"/>
              </a:rPr>
              <a:t>Reliability</a:t>
            </a:r>
            <a:r>
              <a:rPr lang="fr-FR" sz="2000" i="1" dirty="0">
                <a:latin typeface="Calisto MT" panose="02040603050505030304" pitchFamily="18" charset="77"/>
              </a:rPr>
              <a:t> </a:t>
            </a:r>
            <a:r>
              <a:rPr lang="fr-FR" sz="2000" i="1" dirty="0" err="1">
                <a:latin typeface="Calisto MT" panose="02040603050505030304" pitchFamily="18" charset="77"/>
              </a:rPr>
              <a:t>Analysis</a:t>
            </a:r>
            <a:r>
              <a:rPr lang="fr-FR" sz="2000" i="1" dirty="0">
                <a:latin typeface="Calisto MT" panose="02040603050505030304" pitchFamily="18" charset="77"/>
              </a:rPr>
              <a:t> </a:t>
            </a:r>
            <a:r>
              <a:rPr lang="fr-FR" sz="2000" b="1" dirty="0">
                <a:latin typeface="Calisto MT" panose="02040603050505030304" pitchFamily="18" charset="77"/>
              </a:rPr>
              <a:t>sur </a:t>
            </a:r>
            <a:r>
              <a:rPr lang="fr-FR" sz="2000" b="1" dirty="0" err="1">
                <a:latin typeface="Calisto MT" panose="02040603050505030304" pitchFamily="18" charset="77"/>
              </a:rPr>
              <a:t>Jamovi</a:t>
            </a:r>
            <a:r>
              <a:rPr lang="fr-FR" sz="2000" b="1" dirty="0">
                <a:latin typeface="Calisto MT" panose="02040603050505030304" pitchFamily="18" charset="77"/>
              </a:rPr>
              <a:t>)</a:t>
            </a:r>
          </a:p>
          <a:p>
            <a:pPr lvl="1">
              <a:lnSpc>
                <a:spcPct val="90000"/>
              </a:lnSpc>
            </a:pPr>
            <a:r>
              <a:rPr lang="fr-FR" sz="2000" dirty="0">
                <a:latin typeface="Calisto MT" panose="02040603050505030304" pitchFamily="18" charset="77"/>
              </a:rPr>
              <a:t>Alpha de </a:t>
            </a:r>
            <a:r>
              <a:rPr lang="fr-FR" sz="2000" dirty="0" err="1">
                <a:latin typeface="Calisto MT" panose="02040603050505030304" pitchFamily="18" charset="77"/>
              </a:rPr>
              <a:t>Cronbach</a:t>
            </a:r>
            <a:r>
              <a:rPr lang="fr-FR" sz="2000" dirty="0">
                <a:latin typeface="Calisto MT" panose="02040603050505030304" pitchFamily="18" charset="77"/>
              </a:rPr>
              <a:t> : permet de tester la corrélation entre les différents items de l’échelle</a:t>
            </a:r>
          </a:p>
          <a:p>
            <a:pPr lvl="1">
              <a:lnSpc>
                <a:spcPct val="90000"/>
              </a:lnSpc>
            </a:pPr>
            <a:r>
              <a:rPr lang="fr-FR" sz="2000" dirty="0">
                <a:latin typeface="Calisto MT" panose="02040603050505030304" pitchFamily="18" charset="77"/>
              </a:rPr>
              <a:t>L’échelle est fiable lorsque l’</a:t>
            </a:r>
            <a:r>
              <a:rPr lang="el-GR" sz="2000" dirty="0">
                <a:cs typeface="Arial" charset="0"/>
              </a:rPr>
              <a:t> α </a:t>
            </a:r>
            <a:r>
              <a:rPr lang="fr-FR" sz="2000" dirty="0">
                <a:latin typeface="Calisto MT" panose="02040603050505030304" pitchFamily="18" charset="77"/>
              </a:rPr>
              <a:t>&gt;0,55, voire &gt;0,7.</a:t>
            </a:r>
          </a:p>
          <a:p>
            <a:pPr lvl="1">
              <a:lnSpc>
                <a:spcPct val="90000"/>
              </a:lnSpc>
            </a:pPr>
            <a:r>
              <a:rPr lang="fr-FR" sz="2000" b="1" dirty="0">
                <a:latin typeface="Calisto MT" panose="02040603050505030304" pitchFamily="18" charset="77"/>
              </a:rPr>
              <a:t>= mesure la cohérence d’ensemble de l’échelle.</a:t>
            </a:r>
          </a:p>
          <a:p>
            <a:pPr lvl="1">
              <a:lnSpc>
                <a:spcPct val="90000"/>
              </a:lnSpc>
            </a:pPr>
            <a:endParaRPr lang="fr-FR" sz="2000" dirty="0">
              <a:latin typeface="Calisto MT" panose="02040603050505030304" pitchFamily="18" charset="77"/>
            </a:endParaRPr>
          </a:p>
          <a:p>
            <a:pPr lvl="1">
              <a:lnSpc>
                <a:spcPct val="90000"/>
              </a:lnSpc>
            </a:pPr>
            <a:r>
              <a:rPr lang="fr-FR" sz="2000" dirty="0">
                <a:latin typeface="Calisto MT" panose="02040603050505030304" pitchFamily="18" charset="77"/>
                <a:sym typeface="Wingdings" pitchFamily="2" charset="2"/>
              </a:rPr>
              <a:t></a:t>
            </a:r>
            <a:r>
              <a:rPr lang="fr-FR" sz="2000" dirty="0">
                <a:latin typeface="Calisto MT" panose="02040603050505030304" pitchFamily="18" charset="77"/>
              </a:rPr>
              <a:t>Etape 4 : créer l’échelle = additionner toutes les valeurs des variables</a:t>
            </a:r>
          </a:p>
          <a:p>
            <a:pPr lvl="1">
              <a:lnSpc>
                <a:spcPct val="90000"/>
              </a:lnSpc>
            </a:pPr>
            <a:r>
              <a:rPr lang="fr-FR" sz="2000" dirty="0">
                <a:latin typeface="Calisto MT" panose="02040603050505030304" pitchFamily="18" charset="77"/>
              </a:rPr>
              <a:t>Ex : V1 + V2 + V3 + V4 (échelle entre 0 et 40, par exemple)</a:t>
            </a:r>
          </a:p>
        </p:txBody>
      </p:sp>
    </p:spTree>
    <p:extLst>
      <p:ext uri="{BB962C8B-B14F-4D97-AF65-F5344CB8AC3E}">
        <p14:creationId xmlns:p14="http://schemas.microsoft.com/office/powerpoint/2010/main" val="36728305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llipse 2">
            <a:extLst>
              <a:ext uri="{FF2B5EF4-FFF2-40B4-BE49-F238E27FC236}">
                <a16:creationId xmlns:a16="http://schemas.microsoft.com/office/drawing/2014/main" id="{A9C25068-DA00-6F40-83CF-AD9582284906}"/>
              </a:ext>
            </a:extLst>
          </p:cNvPr>
          <p:cNvSpPr/>
          <p:nvPr/>
        </p:nvSpPr>
        <p:spPr>
          <a:xfrm>
            <a:off x="2286000" y="5029200"/>
            <a:ext cx="4419600" cy="1371600"/>
          </a:xfrm>
          <a:prstGeom prst="ellipse">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fr-FR" b="1">
              <a:ln w="22225">
                <a:solidFill>
                  <a:schemeClr val="accent2"/>
                </a:solidFill>
                <a:prstDash val="solid"/>
              </a:ln>
              <a:solidFill>
                <a:schemeClr val="accent2">
                  <a:lumMod val="40000"/>
                  <a:lumOff val="60000"/>
                </a:schemeClr>
              </a:solidFill>
            </a:endParaRPr>
          </a:p>
        </p:txBody>
      </p:sp>
      <p:sp>
        <p:nvSpPr>
          <p:cNvPr id="2" name="Titre 1">
            <a:extLst>
              <a:ext uri="{FF2B5EF4-FFF2-40B4-BE49-F238E27FC236}">
                <a16:creationId xmlns:a16="http://schemas.microsoft.com/office/drawing/2014/main" id="{A8AE669F-D7A7-5242-B7DB-EBFA3107A8D2}"/>
              </a:ext>
            </a:extLst>
          </p:cNvPr>
          <p:cNvSpPr>
            <a:spLocks noGrp="1"/>
          </p:cNvSpPr>
          <p:nvPr>
            <p:ph type="title"/>
          </p:nvPr>
        </p:nvSpPr>
        <p:spPr>
          <a:xfrm>
            <a:off x="2133600" y="152400"/>
            <a:ext cx="5298376" cy="430887"/>
          </a:xfrm>
        </p:spPr>
        <p:txBody>
          <a:bodyPr/>
          <a:lstStyle/>
          <a:p>
            <a:r>
              <a:rPr lang="fr-FR" dirty="0"/>
              <a:t>Selon les variables, que faire ? </a:t>
            </a:r>
          </a:p>
        </p:txBody>
      </p:sp>
      <p:graphicFrame>
        <p:nvGraphicFramePr>
          <p:cNvPr id="4" name="Tableau 4">
            <a:extLst>
              <a:ext uri="{FF2B5EF4-FFF2-40B4-BE49-F238E27FC236}">
                <a16:creationId xmlns:a16="http://schemas.microsoft.com/office/drawing/2014/main" id="{45D9B15E-6914-EE40-A191-2D5A57436AF8}"/>
              </a:ext>
            </a:extLst>
          </p:cNvPr>
          <p:cNvGraphicFramePr>
            <a:graphicFrameLocks noGrp="1"/>
          </p:cNvGraphicFramePr>
          <p:nvPr>
            <p:extLst>
              <p:ext uri="{D42A27DB-BD31-4B8C-83A1-F6EECF244321}">
                <p14:modId xmlns:p14="http://schemas.microsoft.com/office/powerpoint/2010/main" val="650438616"/>
              </p:ext>
            </p:extLst>
          </p:nvPr>
        </p:nvGraphicFramePr>
        <p:xfrm>
          <a:off x="667988" y="1028111"/>
          <a:ext cx="8229600" cy="5798513"/>
        </p:xfrm>
        <a:graphic>
          <a:graphicData uri="http://schemas.openxmlformats.org/drawingml/2006/table">
            <a:tbl>
              <a:tblPr firstRow="1" bandRow="1">
                <a:tableStyleId>{5C22544A-7EE6-4342-B048-85BDC9FD1C3A}</a:tableStyleId>
              </a:tblPr>
              <a:tblGrid>
                <a:gridCol w="2057400">
                  <a:extLst>
                    <a:ext uri="{9D8B030D-6E8A-4147-A177-3AD203B41FA5}">
                      <a16:colId xmlns:a16="http://schemas.microsoft.com/office/drawing/2014/main" val="1380020370"/>
                    </a:ext>
                  </a:extLst>
                </a:gridCol>
                <a:gridCol w="2057400">
                  <a:extLst>
                    <a:ext uri="{9D8B030D-6E8A-4147-A177-3AD203B41FA5}">
                      <a16:colId xmlns:a16="http://schemas.microsoft.com/office/drawing/2014/main" val="1034290583"/>
                    </a:ext>
                  </a:extLst>
                </a:gridCol>
                <a:gridCol w="2057400">
                  <a:extLst>
                    <a:ext uri="{9D8B030D-6E8A-4147-A177-3AD203B41FA5}">
                      <a16:colId xmlns:a16="http://schemas.microsoft.com/office/drawing/2014/main" val="2547189865"/>
                    </a:ext>
                  </a:extLst>
                </a:gridCol>
                <a:gridCol w="2057400">
                  <a:extLst>
                    <a:ext uri="{9D8B030D-6E8A-4147-A177-3AD203B41FA5}">
                      <a16:colId xmlns:a16="http://schemas.microsoft.com/office/drawing/2014/main" val="4234953923"/>
                    </a:ext>
                  </a:extLst>
                </a:gridCol>
              </a:tblGrid>
              <a:tr h="1603549">
                <a:tc>
                  <a:txBody>
                    <a:bodyPr/>
                    <a:lstStyle/>
                    <a:p>
                      <a:r>
                        <a:rPr lang="fr-FR" dirty="0">
                          <a:latin typeface="Calisto MT" panose="02040603050505030304" pitchFamily="18" charset="77"/>
                        </a:rPr>
                        <a:t>Variable dépendante (Y)/</a:t>
                      </a:r>
                    </a:p>
                    <a:p>
                      <a:r>
                        <a:rPr lang="fr-FR" dirty="0">
                          <a:latin typeface="Calisto MT" panose="02040603050505030304" pitchFamily="18" charset="77"/>
                        </a:rPr>
                        <a:t>Variable indépendante (X)</a:t>
                      </a:r>
                    </a:p>
                  </a:txBody>
                  <a:tcPr/>
                </a:tc>
                <a:tc>
                  <a:txBody>
                    <a:bodyPr/>
                    <a:lstStyle/>
                    <a:p>
                      <a:r>
                        <a:rPr lang="fr-FR" dirty="0">
                          <a:latin typeface="Calisto MT" panose="02040603050505030304" pitchFamily="18" charset="77"/>
                        </a:rPr>
                        <a:t>Nominale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dirty="0">
                          <a:latin typeface="Calisto MT" panose="02040603050505030304" pitchFamily="18" charset="77"/>
                        </a:rPr>
                        <a:t>Ordinale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dirty="0">
                          <a:latin typeface="Calisto MT" panose="02040603050505030304" pitchFamily="18" charset="77"/>
                        </a:rPr>
                        <a:t>Quantitative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extLst>
                  <a:ext uri="{0D108BD9-81ED-4DB2-BD59-A6C34878D82A}">
                    <a16:rowId xmlns:a16="http://schemas.microsoft.com/office/drawing/2014/main" val="1352892839"/>
                  </a:ext>
                </a:extLst>
              </a:tr>
              <a:tr h="1268884">
                <a:tc>
                  <a:txBody>
                    <a:bodyPr/>
                    <a:lstStyle/>
                    <a:p>
                      <a:r>
                        <a:rPr lang="fr-FR" dirty="0">
                          <a:latin typeface="Calisto MT" panose="02040603050505030304" pitchFamily="18" charset="77"/>
                        </a:rPr>
                        <a:t>Nominale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1" dirty="0">
                          <a:latin typeface="Calisto MT" panose="02040603050505030304" pitchFamily="18" charset="77"/>
                        </a:rPr>
                        <a:t>Tableau croisé </a:t>
                      </a:r>
                    </a:p>
                    <a:p>
                      <a:r>
                        <a:rPr lang="fr-FR" b="1" dirty="0">
                          <a:latin typeface="Calisto MT" panose="02040603050505030304" pitchFamily="18" charset="77"/>
                        </a:rPr>
                        <a:t>Test de Chi-2</a:t>
                      </a:r>
                    </a:p>
                  </a:txBody>
                  <a:tcPr/>
                </a:tc>
                <a:tc>
                  <a:txBody>
                    <a:bodyPr/>
                    <a:lstStyle/>
                    <a:p>
                      <a:r>
                        <a:rPr lang="fr-FR" b="1" dirty="0">
                          <a:latin typeface="Calisto MT" panose="02040603050505030304" pitchFamily="18" charset="77"/>
                        </a:rPr>
                        <a:t>Tableau croisé</a:t>
                      </a:r>
                    </a:p>
                    <a:p>
                      <a:r>
                        <a:rPr lang="fr-FR" b="1" dirty="0">
                          <a:latin typeface="Calisto MT" panose="02040603050505030304" pitchFamily="18" charset="77"/>
                        </a:rPr>
                        <a:t>Test du Chi-2</a:t>
                      </a:r>
                    </a:p>
                  </a:txBody>
                  <a:tcPr/>
                </a:tc>
                <a:tc>
                  <a:txBody>
                    <a:bodyPr/>
                    <a:lstStyle/>
                    <a:p>
                      <a:r>
                        <a:rPr lang="fr-FR" dirty="0">
                          <a:latin typeface="Calisto MT" panose="02040603050505030304" pitchFamily="18" charset="77"/>
                        </a:rPr>
                        <a:t>Indicateurs de tendance centrale/dispersion</a:t>
                      </a:r>
                    </a:p>
                  </a:txBody>
                  <a:tcPr/>
                </a:tc>
                <a:extLst>
                  <a:ext uri="{0D108BD9-81ED-4DB2-BD59-A6C34878D82A}">
                    <a16:rowId xmlns:a16="http://schemas.microsoft.com/office/drawing/2014/main" val="214271799"/>
                  </a:ext>
                </a:extLst>
              </a:tr>
              <a:tr h="1268884">
                <a:tc>
                  <a:txBody>
                    <a:bodyPr/>
                    <a:lstStyle/>
                    <a:p>
                      <a:r>
                        <a:rPr lang="fr-FR" dirty="0">
                          <a:latin typeface="Calisto MT" panose="02040603050505030304" pitchFamily="18" charset="77"/>
                        </a:rPr>
                        <a:t>Ordinale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1" dirty="0">
                          <a:latin typeface="Calisto MT" panose="02040603050505030304" pitchFamily="18" charset="77"/>
                        </a:rPr>
                        <a:t>Tableau croisé/</a:t>
                      </a:r>
                    </a:p>
                    <a:p>
                      <a:r>
                        <a:rPr lang="fr-FR" b="1" dirty="0">
                          <a:latin typeface="Calisto MT" panose="02040603050505030304" pitchFamily="18" charset="77"/>
                        </a:rPr>
                        <a:t>Test de chi-2 </a:t>
                      </a:r>
                    </a:p>
                  </a:txBody>
                  <a:tcPr/>
                </a:tc>
                <a:tc>
                  <a:txBody>
                    <a:bodyPr/>
                    <a:lstStyle/>
                    <a:p>
                      <a:r>
                        <a:rPr lang="fr-FR" b="1" dirty="0">
                          <a:latin typeface="Calisto MT" panose="02040603050505030304" pitchFamily="18" charset="77"/>
                        </a:rPr>
                        <a:t>Nuage de points/ Analyse de corrélation</a:t>
                      </a:r>
                    </a:p>
                    <a:p>
                      <a:r>
                        <a:rPr lang="fr-FR" b="1" dirty="0">
                          <a:latin typeface="Calisto MT" panose="02040603050505030304" pitchFamily="18" charset="77"/>
                        </a:rPr>
                        <a:t>Tableau croisé, chi-2</a:t>
                      </a:r>
                    </a:p>
                  </a:txBody>
                  <a:tcPr/>
                </a:tc>
                <a:tc>
                  <a:txBody>
                    <a:bodyPr/>
                    <a:lstStyle/>
                    <a:p>
                      <a:r>
                        <a:rPr lang="fr-FR" b="1" dirty="0">
                          <a:latin typeface="Calisto MT" panose="02040603050505030304" pitchFamily="18" charset="77"/>
                        </a:rPr>
                        <a:t>Nuage de points/analyse de corrélation</a:t>
                      </a:r>
                    </a:p>
                  </a:txBody>
                  <a:tcPr/>
                </a:tc>
                <a:extLst>
                  <a:ext uri="{0D108BD9-81ED-4DB2-BD59-A6C34878D82A}">
                    <a16:rowId xmlns:a16="http://schemas.microsoft.com/office/drawing/2014/main" val="2675599254"/>
                  </a:ext>
                </a:extLst>
              </a:tr>
              <a:tr h="1268884">
                <a:tc>
                  <a:txBody>
                    <a:bodyPr/>
                    <a:lstStyle/>
                    <a:p>
                      <a:r>
                        <a:rPr lang="fr-FR" dirty="0">
                          <a:latin typeface="Calisto MT" panose="02040603050505030304" pitchFamily="18" charset="77"/>
                        </a:rPr>
                        <a:t>Quantitative</a:t>
                      </a:r>
                    </a:p>
                    <a:p>
                      <a:endParaRPr lang="fr-FR" dirty="0">
                        <a:latin typeface="Calisto MT" panose="02040603050505030304" pitchFamily="18" charset="77"/>
                      </a:endParaRPr>
                    </a:p>
                    <a:p>
                      <a:r>
                        <a:rPr lang="fr-FR" dirty="0">
                          <a:latin typeface="Calisto MT" panose="02040603050505030304" pitchFamily="18" charset="77"/>
                        </a:rPr>
                        <a:t>RECODABLE</a:t>
                      </a:r>
                    </a:p>
                  </a:txBody>
                  <a:tcPr/>
                </a:tc>
                <a:tc>
                  <a:txBody>
                    <a:bodyPr/>
                    <a:lstStyle/>
                    <a:p>
                      <a:r>
                        <a:rPr lang="fr-FR" b="0" dirty="0">
                          <a:latin typeface="Calisto MT" panose="02040603050505030304" pitchFamily="18" charset="77"/>
                        </a:rPr>
                        <a:t>Après recodage en var qualitative : </a:t>
                      </a:r>
                    </a:p>
                    <a:p>
                      <a:r>
                        <a:rPr lang="fr-FR" b="1" dirty="0">
                          <a:latin typeface="Calisto MT" panose="02040603050505030304" pitchFamily="18" charset="77"/>
                        </a:rPr>
                        <a:t>Tableau croisé </a:t>
                      </a:r>
                    </a:p>
                    <a:p>
                      <a:r>
                        <a:rPr lang="fr-FR" b="1" dirty="0">
                          <a:latin typeface="Calisto MT" panose="02040603050505030304" pitchFamily="18" charset="77"/>
                        </a:rPr>
                        <a:t>Test de chi-2</a:t>
                      </a:r>
                    </a:p>
                  </a:txBody>
                  <a:tcPr/>
                </a:tc>
                <a:tc>
                  <a:txBody>
                    <a:bodyPr/>
                    <a:lstStyle/>
                    <a:p>
                      <a:r>
                        <a:rPr lang="fr-FR" b="0" dirty="0">
                          <a:latin typeface="Calisto MT" panose="02040603050505030304" pitchFamily="18" charset="77"/>
                        </a:rPr>
                        <a:t>Après recodage, </a:t>
                      </a:r>
                    </a:p>
                    <a:p>
                      <a:endParaRPr lang="fr-FR" b="1" dirty="0">
                        <a:latin typeface="Calisto MT" panose="02040603050505030304" pitchFamily="18" charset="77"/>
                      </a:endParaRPr>
                    </a:p>
                    <a:p>
                      <a:r>
                        <a:rPr lang="fr-FR" b="1" dirty="0">
                          <a:latin typeface="Calisto MT" panose="02040603050505030304" pitchFamily="18" charset="77"/>
                        </a:rPr>
                        <a:t>Idem</a:t>
                      </a:r>
                    </a:p>
                  </a:txBody>
                  <a:tcPr/>
                </a:tc>
                <a:tc>
                  <a:txBody>
                    <a:bodyPr/>
                    <a:lstStyle/>
                    <a:p>
                      <a:r>
                        <a:rPr lang="fr-FR" b="1" dirty="0">
                          <a:latin typeface="Calisto MT" panose="02040603050505030304" pitchFamily="18" charset="77"/>
                        </a:rPr>
                        <a:t>Nuage de points</a:t>
                      </a:r>
                    </a:p>
                    <a:p>
                      <a:r>
                        <a:rPr lang="fr-FR" b="1" dirty="0">
                          <a:latin typeface="Calisto MT" panose="02040603050505030304" pitchFamily="18" charset="77"/>
                        </a:rPr>
                        <a:t>+ indicateurs tendance centrale</a:t>
                      </a:r>
                    </a:p>
                    <a:p>
                      <a:r>
                        <a:rPr lang="fr-FR" b="1" dirty="0">
                          <a:latin typeface="Calisto MT" panose="02040603050505030304" pitchFamily="18" charset="77"/>
                        </a:rPr>
                        <a:t>Analyse de corrélation</a:t>
                      </a:r>
                    </a:p>
                  </a:txBody>
                  <a:tcPr/>
                </a:tc>
                <a:extLst>
                  <a:ext uri="{0D108BD9-81ED-4DB2-BD59-A6C34878D82A}">
                    <a16:rowId xmlns:a16="http://schemas.microsoft.com/office/drawing/2014/main" val="2661326812"/>
                  </a:ext>
                </a:extLst>
              </a:tr>
            </a:tbl>
          </a:graphicData>
        </a:graphic>
      </p:graphicFrame>
      <p:sp>
        <p:nvSpPr>
          <p:cNvPr id="7" name="Ellipse 6">
            <a:extLst>
              <a:ext uri="{FF2B5EF4-FFF2-40B4-BE49-F238E27FC236}">
                <a16:creationId xmlns:a16="http://schemas.microsoft.com/office/drawing/2014/main" id="{F0A9F5F1-B367-464D-951F-E3BFD31F7D66}"/>
              </a:ext>
            </a:extLst>
          </p:cNvPr>
          <p:cNvSpPr/>
          <p:nvPr/>
        </p:nvSpPr>
        <p:spPr>
          <a:xfrm>
            <a:off x="2438400" y="5029200"/>
            <a:ext cx="4267200" cy="13716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a:ln w="0">
                <a:solidFill>
                  <a:srgbClr val="FF0000"/>
                </a:solidFill>
              </a:ln>
              <a:solidFill>
                <a:srgbClr val="FF0000"/>
              </a:solidFill>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344476352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F3D4AB-8E11-6D4C-BD3C-F3114A9A3769}"/>
              </a:ext>
            </a:extLst>
          </p:cNvPr>
          <p:cNvSpPr>
            <a:spLocks noGrp="1"/>
          </p:cNvSpPr>
          <p:nvPr>
            <p:ph type="title"/>
          </p:nvPr>
        </p:nvSpPr>
        <p:spPr>
          <a:xfrm>
            <a:off x="685800" y="128587"/>
            <a:ext cx="8400288" cy="861774"/>
          </a:xfrm>
        </p:spPr>
        <p:txBody>
          <a:bodyPr/>
          <a:lstStyle/>
          <a:p>
            <a:r>
              <a:rPr lang="fr-FR" dirty="0"/>
              <a:t>Une échelle d’attitude avec des variables ordinales</a:t>
            </a:r>
          </a:p>
        </p:txBody>
      </p:sp>
      <p:sp>
        <p:nvSpPr>
          <p:cNvPr id="3" name="Rectangle 3">
            <a:extLst>
              <a:ext uri="{FF2B5EF4-FFF2-40B4-BE49-F238E27FC236}">
                <a16:creationId xmlns:a16="http://schemas.microsoft.com/office/drawing/2014/main" id="{2405CEBA-4BCF-534D-84C2-5C203C3DBC9D}"/>
              </a:ext>
            </a:extLst>
          </p:cNvPr>
          <p:cNvSpPr txBox="1">
            <a:spLocks noChangeArrowheads="1"/>
          </p:cNvSpPr>
          <p:nvPr/>
        </p:nvSpPr>
        <p:spPr>
          <a:xfrm>
            <a:off x="304800" y="762000"/>
            <a:ext cx="8781288" cy="6096000"/>
          </a:xfrm>
          <a:prstGeom prst="rect">
            <a:avLst/>
          </a:prstGeom>
        </p:spPr>
        <p:txBody>
          <a:bodyPr/>
          <a:lstStyle>
            <a:lvl1pPr marL="0">
              <a:defRPr>
                <a:latin typeface="+mn-lt"/>
                <a:ea typeface="+mn-ea"/>
                <a:cs typeface="+mn-cs"/>
              </a:defRPr>
            </a:lvl1pPr>
            <a:lvl2pPr marL="457200">
              <a:defRPr>
                <a:latin typeface="+mn-lt"/>
                <a:ea typeface="+mn-ea"/>
                <a:cs typeface="+mn-cs"/>
              </a:defRPr>
            </a:lvl2pPr>
            <a:lvl3pPr marL="914400">
              <a:defRPr>
                <a:latin typeface="+mn-lt"/>
                <a:ea typeface="+mn-ea"/>
                <a:cs typeface="+mn-cs"/>
              </a:defRPr>
            </a:lvl3pPr>
            <a:lvl4pPr marL="1371600">
              <a:defRPr>
                <a:latin typeface="+mn-lt"/>
                <a:ea typeface="+mn-ea"/>
                <a:cs typeface="+mn-cs"/>
              </a:defRPr>
            </a:lvl4pPr>
            <a:lvl5pPr marL="1828800">
              <a:defRPr>
                <a:latin typeface="+mn-lt"/>
                <a:ea typeface="+mn-ea"/>
                <a:cs typeface="+mn-cs"/>
              </a:defRPr>
            </a:lvl5pPr>
            <a:lvl6pPr marL="2286000">
              <a:defRPr>
                <a:latin typeface="+mn-lt"/>
                <a:ea typeface="+mn-ea"/>
                <a:cs typeface="+mn-cs"/>
              </a:defRPr>
            </a:lvl6pPr>
            <a:lvl7pPr marL="2743200">
              <a:defRPr>
                <a:latin typeface="+mn-lt"/>
                <a:ea typeface="+mn-ea"/>
                <a:cs typeface="+mn-cs"/>
              </a:defRPr>
            </a:lvl7pPr>
            <a:lvl8pPr marL="3200400">
              <a:defRPr>
                <a:latin typeface="+mn-lt"/>
                <a:ea typeface="+mn-ea"/>
                <a:cs typeface="+mn-cs"/>
              </a:defRPr>
            </a:lvl8pPr>
            <a:lvl9pPr marL="3657600">
              <a:defRPr>
                <a:latin typeface="+mn-lt"/>
                <a:ea typeface="+mn-ea"/>
                <a:cs typeface="+mn-cs"/>
              </a:defRPr>
            </a:lvl9pPr>
          </a:lstStyle>
          <a:p>
            <a:pPr lvl="1">
              <a:lnSpc>
                <a:spcPct val="90000"/>
              </a:lnSpc>
            </a:pPr>
            <a:r>
              <a:rPr lang="fr-FR" sz="1600" b="1" kern="0" dirty="0">
                <a:solidFill>
                  <a:sysClr val="windowText" lastClr="000000"/>
                </a:solidFill>
                <a:latin typeface="Calisto MT" panose="02040603050505030304" pitchFamily="18" charset="77"/>
              </a:rPr>
              <a:t>O25</a:t>
            </a:r>
            <a:r>
              <a:rPr lang="fr-FR" sz="1600" kern="0" dirty="0">
                <a:solidFill>
                  <a:sysClr val="windowText" lastClr="000000"/>
                </a:solidFill>
                <a:latin typeface="Calisto MT" panose="02040603050505030304" pitchFamily="18" charset="77"/>
              </a:rPr>
              <a:t> (« assimilation »): « Les minorités devraient s’adapter aux coutumes et aux traditions françaises »</a:t>
            </a:r>
          </a:p>
          <a:p>
            <a:pPr lvl="1">
              <a:lnSpc>
                <a:spcPct val="90000"/>
              </a:lnSpc>
            </a:pPr>
            <a:r>
              <a:rPr lang="fr-FR" sz="1600" kern="0" dirty="0">
                <a:solidFill>
                  <a:sysClr val="windowText" lastClr="000000"/>
                </a:solidFill>
                <a:latin typeface="Calisto MT" panose="02040603050505030304" pitchFamily="18" charset="77"/>
              </a:rPr>
              <a:t>0. Très d’accord 1. Plutôt d’accord 2. Ni d’accord, ni pas d’accord 3. Pas d’accord 4. Pas du tout d’accord </a:t>
            </a:r>
            <a:r>
              <a:rPr lang="fr-FR" sz="1600" strike="sngStrike" kern="0" dirty="0">
                <a:solidFill>
                  <a:sysClr val="windowText" lastClr="000000"/>
                </a:solidFill>
                <a:latin typeface="Calisto MT" panose="02040603050505030304" pitchFamily="18" charset="77"/>
              </a:rPr>
              <a:t>98. Ne sait pas 99. Ne répond pas </a:t>
            </a:r>
          </a:p>
          <a:p>
            <a:pPr marL="800100" lvl="1" indent="-342900">
              <a:lnSpc>
                <a:spcPct val="90000"/>
              </a:lnSpc>
              <a:buAutoNum type="arabicPeriod"/>
            </a:pPr>
            <a:endParaRPr lang="fr-FR" sz="1600"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O26 (droits des minorités) </a:t>
            </a:r>
            <a:r>
              <a:rPr lang="fr-FR" sz="1600" kern="0" dirty="0">
                <a:solidFill>
                  <a:sysClr val="windowText" lastClr="000000"/>
                </a:solidFill>
                <a:latin typeface="Calisto MT" panose="02040603050505030304" pitchFamily="18" charset="77"/>
              </a:rPr>
              <a:t>: « La volonté de la majorité doit toujours l’emporter, même aux dépends des droits des minorités » </a:t>
            </a:r>
          </a:p>
          <a:p>
            <a:pPr lvl="1">
              <a:lnSpc>
                <a:spcPct val="90000"/>
              </a:lnSpc>
            </a:pPr>
            <a:r>
              <a:rPr lang="fr-FR" sz="1600" kern="0" dirty="0">
                <a:solidFill>
                  <a:sysClr val="windowText" lastClr="000000"/>
                </a:solidFill>
                <a:latin typeface="Calisto MT" panose="02040603050505030304" pitchFamily="18" charset="77"/>
              </a:rPr>
              <a:t>0. Très d’accord 1. 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strike="sngStrike" kern="0" dirty="0">
              <a:solidFill>
                <a:sysClr val="windowText" lastClr="000000"/>
              </a:solidFill>
              <a:latin typeface="Calisto MT" panose="02040603050505030304" pitchFamily="18" charset="77"/>
            </a:endParaRPr>
          </a:p>
          <a:p>
            <a:pPr lvl="1">
              <a:lnSpc>
                <a:spcPct val="90000"/>
              </a:lnSpc>
            </a:pPr>
            <a:endParaRPr lang="fr-FR" sz="1600" i="1" strike="sngStrike"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O27</a:t>
            </a:r>
            <a:r>
              <a:rPr lang="fr-FR" sz="1600" kern="0" dirty="0">
                <a:solidFill>
                  <a:sysClr val="windowText" lastClr="000000"/>
                </a:solidFill>
                <a:latin typeface="Calisto MT" panose="02040603050505030304" pitchFamily="18" charset="77"/>
              </a:rPr>
              <a:t> (éco) : « Les immigrés sont une bonne chose pour l’économie française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strike="sngStrike" kern="0" dirty="0">
              <a:solidFill>
                <a:sysClr val="windowText" lastClr="000000"/>
              </a:solidFill>
              <a:latin typeface="Calisto MT" panose="02040603050505030304" pitchFamily="18" charset="77"/>
            </a:endParaRPr>
          </a:p>
          <a:p>
            <a:pPr lvl="1">
              <a:lnSpc>
                <a:spcPct val="90000"/>
              </a:lnSpc>
            </a:pPr>
            <a:endParaRPr lang="fr-FR" sz="1600" i="1" strike="sngStrike"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O28</a:t>
            </a:r>
            <a:r>
              <a:rPr lang="fr-FR" sz="1600" i="1" kern="0" dirty="0">
                <a:solidFill>
                  <a:sysClr val="windowText" lastClr="000000"/>
                </a:solidFill>
                <a:latin typeface="Calisto MT" panose="02040603050505030304" pitchFamily="18" charset="77"/>
              </a:rPr>
              <a:t> (culturel) : « En général, la culture française est menacée par les immigrés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endParaRPr lang="fr-FR" sz="1600" b="1" kern="0" dirty="0">
              <a:solidFill>
                <a:sysClr val="windowText" lastClr="000000"/>
              </a:solidFill>
              <a:latin typeface="Calisto MT" panose="02040603050505030304" pitchFamily="18" charset="77"/>
            </a:endParaRPr>
          </a:p>
          <a:p>
            <a:pPr lvl="1">
              <a:lnSpc>
                <a:spcPct val="90000"/>
              </a:lnSpc>
            </a:pPr>
            <a:r>
              <a:rPr lang="fr-FR" sz="1600" b="1" kern="0" dirty="0">
                <a:solidFill>
                  <a:sysClr val="windowText" lastClr="000000"/>
                </a:solidFill>
                <a:latin typeface="Calisto MT" panose="02040603050505030304" pitchFamily="18" charset="77"/>
              </a:rPr>
              <a:t>O29</a:t>
            </a:r>
            <a:r>
              <a:rPr lang="fr-FR" sz="1600" i="1" kern="0" dirty="0">
                <a:solidFill>
                  <a:sysClr val="windowText" lastClr="000000"/>
                </a:solidFill>
                <a:latin typeface="Calisto MT" panose="02040603050505030304" pitchFamily="18" charset="77"/>
              </a:rPr>
              <a:t> (sécurité) « Les immigrés font augmenter le taux de criminalité » </a:t>
            </a:r>
          </a:p>
          <a:p>
            <a:pPr lvl="1">
              <a:lnSpc>
                <a:spcPct val="90000"/>
              </a:lnSpc>
            </a:pPr>
            <a:r>
              <a:rPr lang="fr-FR" sz="1600" kern="0" dirty="0">
                <a:solidFill>
                  <a:sysClr val="windowText" lastClr="000000"/>
                </a:solidFill>
                <a:latin typeface="Calisto MT" panose="02040603050505030304" pitchFamily="18" charset="77"/>
              </a:rPr>
              <a:t>0. Très d’accord 1.Plutôt d’accord  2. Ni d’accord, ni pas d’accord 3. Plutôt pas d’accord 4. Pas du tout d’accord  </a:t>
            </a:r>
            <a:r>
              <a:rPr lang="fr-FR" sz="1600" strike="sngStrike" kern="0" dirty="0">
                <a:solidFill>
                  <a:sysClr val="windowText" lastClr="000000"/>
                </a:solidFill>
                <a:latin typeface="Calisto MT" panose="02040603050505030304" pitchFamily="18" charset="77"/>
              </a:rPr>
              <a:t>98. Ne sait pas 99. Ne répond pas</a:t>
            </a:r>
          </a:p>
          <a:p>
            <a:pPr lvl="1">
              <a:lnSpc>
                <a:spcPct val="90000"/>
              </a:lnSpc>
            </a:pPr>
            <a:br>
              <a:rPr lang="fr-FR" sz="1600" i="1" kern="0" dirty="0">
                <a:solidFill>
                  <a:sysClr val="windowText" lastClr="000000"/>
                </a:solidFill>
                <a:latin typeface="Calisto MT" panose="02040603050505030304" pitchFamily="18" charset="77"/>
              </a:rPr>
            </a:br>
            <a:r>
              <a:rPr lang="fr-FR" sz="1600" b="1" kern="0" dirty="0">
                <a:solidFill>
                  <a:sysClr val="windowText" lastClr="000000"/>
                </a:solidFill>
                <a:latin typeface="Calisto MT" panose="02040603050505030304" pitchFamily="18" charset="77"/>
              </a:rPr>
              <a:t>O30 </a:t>
            </a:r>
            <a:r>
              <a:rPr lang="fr-FR" sz="1600" i="1" kern="0" dirty="0">
                <a:solidFill>
                  <a:sysClr val="windowText" lastClr="000000"/>
                </a:solidFill>
                <a:latin typeface="Calisto MT" panose="02040603050505030304" pitchFamily="18" charset="77"/>
              </a:rPr>
              <a:t>(social </a:t>
            </a:r>
            <a:r>
              <a:rPr lang="fr-FR" sz="1600" i="1" kern="0" dirty="0" err="1">
                <a:solidFill>
                  <a:sysClr val="windowText" lastClr="000000"/>
                </a:solidFill>
                <a:latin typeface="Calisto MT" panose="02040603050505030304" pitchFamily="18" charset="77"/>
              </a:rPr>
              <a:t>chauvinism</a:t>
            </a:r>
            <a:r>
              <a:rPr lang="fr-FR" sz="1600" i="1" kern="0" dirty="0">
                <a:solidFill>
                  <a:sysClr val="windowText" lastClr="000000"/>
                </a:solidFill>
                <a:latin typeface="Calisto MT" panose="02040603050505030304" pitchFamily="18" charset="77"/>
              </a:rPr>
              <a:t>, méfiance envers la venue des immigrés) : « De nombreux immigrés viennent en France uniquement pour profiter de la Sécurité sociale » </a:t>
            </a:r>
            <a:r>
              <a:rPr lang="fr-FR" sz="1600" kern="0" dirty="0">
                <a:solidFill>
                  <a:sysClr val="windowText" lastClr="000000"/>
                </a:solidFill>
                <a:latin typeface="Calisto MT" panose="02040603050505030304" pitchFamily="18" charset="77"/>
              </a:rPr>
              <a:t>(mêmes items)</a:t>
            </a:r>
          </a:p>
          <a:p>
            <a:pPr lvl="1">
              <a:lnSpc>
                <a:spcPct val="90000"/>
              </a:lnSpc>
              <a:buFont typeface="Wingdings" pitchFamily="2" charset="2"/>
              <a:buNone/>
            </a:pPr>
            <a:endParaRPr lang="fr-FR" sz="1600" i="1" kern="0" dirty="0">
              <a:solidFill>
                <a:sysClr val="windowText" lastClr="000000"/>
              </a:solidFill>
              <a:latin typeface="Calisto MT" panose="02040603050505030304" pitchFamily="18" charset="77"/>
            </a:endParaRPr>
          </a:p>
          <a:p>
            <a:pPr lvl="1">
              <a:lnSpc>
                <a:spcPct val="90000"/>
              </a:lnSpc>
            </a:pPr>
            <a:endParaRPr lang="fr-FR" i="1" kern="0" dirty="0">
              <a:solidFill>
                <a:sysClr val="windowText" lastClr="000000"/>
              </a:solidFill>
            </a:endParaRPr>
          </a:p>
        </p:txBody>
      </p:sp>
    </p:spTree>
    <p:extLst>
      <p:ext uri="{BB962C8B-B14F-4D97-AF65-F5344CB8AC3E}">
        <p14:creationId xmlns:p14="http://schemas.microsoft.com/office/powerpoint/2010/main" val="2899403529"/>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8EAA5CE-2F49-934B-845A-CBF5387DE9CE}"/>
              </a:ext>
            </a:extLst>
          </p:cNvPr>
          <p:cNvSpPr>
            <a:spLocks noGrp="1"/>
          </p:cNvSpPr>
          <p:nvPr>
            <p:ph type="title"/>
          </p:nvPr>
        </p:nvSpPr>
        <p:spPr>
          <a:xfrm>
            <a:off x="1645920" y="79712"/>
            <a:ext cx="7498080" cy="430887"/>
          </a:xfrm>
        </p:spPr>
        <p:txBody>
          <a:bodyPr/>
          <a:lstStyle/>
          <a:p>
            <a:r>
              <a:rPr lang="fr-FR" dirty="0"/>
              <a:t>Mise en pratique sous </a:t>
            </a:r>
            <a:r>
              <a:rPr lang="fr-FR" dirty="0" err="1"/>
              <a:t>Jamovi</a:t>
            </a:r>
            <a:r>
              <a:rPr lang="fr-FR" dirty="0"/>
              <a:t> </a:t>
            </a:r>
          </a:p>
        </p:txBody>
      </p:sp>
      <p:sp>
        <p:nvSpPr>
          <p:cNvPr id="3" name="ZoneTexte 2">
            <a:extLst>
              <a:ext uri="{FF2B5EF4-FFF2-40B4-BE49-F238E27FC236}">
                <a16:creationId xmlns:a16="http://schemas.microsoft.com/office/drawing/2014/main" id="{102246B3-7C6B-F74A-A144-7BB86D7914B9}"/>
              </a:ext>
            </a:extLst>
          </p:cNvPr>
          <p:cNvSpPr txBox="1"/>
          <p:nvPr/>
        </p:nvSpPr>
        <p:spPr>
          <a:xfrm>
            <a:off x="419100" y="838200"/>
            <a:ext cx="8305800" cy="5940088"/>
          </a:xfrm>
          <a:prstGeom prst="rect">
            <a:avLst/>
          </a:prstGeom>
          <a:noFill/>
        </p:spPr>
        <p:txBody>
          <a:bodyPr wrap="square" rtlCol="0">
            <a:spAutoFit/>
          </a:bodyPr>
          <a:lstStyle/>
          <a:p>
            <a:pPr algn="just"/>
            <a:r>
              <a:rPr lang="fr-FR" sz="2000" b="1" dirty="0">
                <a:latin typeface="Calisto MT" panose="02040603050505030304" pitchFamily="18" charset="77"/>
              </a:rPr>
              <a:t>Créer une échelle d’attitude : </a:t>
            </a:r>
            <a:r>
              <a:rPr lang="fr-FR" sz="2000" i="1" dirty="0">
                <a:latin typeface="Calisto MT" panose="02040603050505030304" pitchFamily="18" charset="77"/>
              </a:rPr>
              <a:t>Variable &gt; </a:t>
            </a:r>
            <a:r>
              <a:rPr lang="fr-FR" sz="2000" i="1" dirty="0" err="1">
                <a:latin typeface="Calisto MT" panose="02040603050505030304" pitchFamily="18" charset="77"/>
              </a:rPr>
              <a:t>Computed</a:t>
            </a:r>
            <a:r>
              <a:rPr lang="fr-FR" sz="2000" i="1" dirty="0">
                <a:latin typeface="Calisto MT" panose="02040603050505030304" pitchFamily="18" charset="77"/>
              </a:rPr>
              <a:t> variable &gt; </a:t>
            </a:r>
          </a:p>
          <a:p>
            <a:pPr algn="just"/>
            <a:r>
              <a:rPr lang="fr-FR" sz="2000" dirty="0">
                <a:latin typeface="Calisto MT" panose="02040603050505030304" pitchFamily="18" charset="77"/>
              </a:rPr>
              <a:t>(V1+ V2 + V3 + V4)*(100/max échelle)</a:t>
            </a:r>
          </a:p>
          <a:p>
            <a:pPr algn="just"/>
            <a:endParaRPr lang="fr-FR" sz="2000" dirty="0">
              <a:latin typeface="Calisto MT" panose="02040603050505030304" pitchFamily="18" charset="77"/>
            </a:endParaRPr>
          </a:p>
          <a:p>
            <a:pPr algn="just"/>
            <a:r>
              <a:rPr lang="fr-FR" sz="2000" dirty="0">
                <a:latin typeface="Calisto MT" panose="02040603050505030304" pitchFamily="18" charset="77"/>
              </a:rPr>
              <a:t>La commande alpha peut-être suivie d’options, et notamment :</a:t>
            </a:r>
          </a:p>
          <a:p>
            <a:pPr algn="just"/>
            <a:r>
              <a:rPr lang="fr-FR" sz="2000" b="1" i="1" dirty="0">
                <a:latin typeface="Calisto MT" panose="02040603050505030304" pitchFamily="18" charset="77"/>
              </a:rPr>
              <a:t>      </a:t>
            </a:r>
            <a:r>
              <a:rPr lang="fr-FR" sz="2000" b="1" i="1" dirty="0" err="1">
                <a:latin typeface="Calisto MT" panose="02040603050505030304" pitchFamily="18" charset="77"/>
              </a:rPr>
              <a:t>Cronbach’s</a:t>
            </a:r>
            <a:r>
              <a:rPr lang="fr-FR" sz="2000" b="1" i="1" dirty="0">
                <a:latin typeface="Calisto MT" panose="02040603050505030304" pitchFamily="18" charset="77"/>
              </a:rPr>
              <a:t> alpha : </a:t>
            </a:r>
            <a:r>
              <a:rPr lang="fr-FR" sz="2000" dirty="0">
                <a:latin typeface="Calisto MT" panose="02040603050505030304" pitchFamily="18" charset="77"/>
              </a:rPr>
              <a:t>donne l’alpha, fiable si &gt; 0,55 </a:t>
            </a:r>
          </a:p>
          <a:p>
            <a:pPr algn="just"/>
            <a:endParaRPr lang="fr-FR" sz="2000" dirty="0">
              <a:latin typeface="Calisto MT" panose="02040603050505030304" pitchFamily="18" charset="77"/>
            </a:endParaRPr>
          </a:p>
          <a:p>
            <a:pPr lvl="1" algn="just"/>
            <a:r>
              <a:rPr lang="fr-FR" sz="2000" b="1" i="1" dirty="0">
                <a:latin typeface="Calisto MT" panose="02040603050505030304" pitchFamily="18" charset="77"/>
              </a:rPr>
              <a:t>Item </a:t>
            </a:r>
            <a:r>
              <a:rPr lang="fr-FR" sz="2000" b="1" i="1" dirty="0" err="1">
                <a:latin typeface="Calisto MT" panose="02040603050505030304" pitchFamily="18" charset="77"/>
              </a:rPr>
              <a:t>statistics</a:t>
            </a:r>
            <a:r>
              <a:rPr lang="fr-FR" sz="2000" b="1" i="1" dirty="0">
                <a:latin typeface="Calisto MT" panose="02040603050505030304" pitchFamily="18" charset="77"/>
              </a:rPr>
              <a:t> (</a:t>
            </a:r>
            <a:r>
              <a:rPr lang="fr-FR" sz="2000" b="1" i="1" dirty="0" err="1">
                <a:latin typeface="Calisto MT" panose="02040603050505030304" pitchFamily="18" charset="77"/>
              </a:rPr>
              <a:t>Cronbach’s</a:t>
            </a:r>
            <a:r>
              <a:rPr lang="fr-FR" sz="2000" b="1" i="1" dirty="0">
                <a:latin typeface="Calisto MT" panose="02040603050505030304" pitchFamily="18" charset="77"/>
              </a:rPr>
              <a:t> alpha)</a:t>
            </a:r>
            <a:r>
              <a:rPr lang="fr-FR" sz="2000" i="1" dirty="0">
                <a:latin typeface="Calisto MT" panose="02040603050505030304" pitchFamily="18" charset="77"/>
              </a:rPr>
              <a:t> </a:t>
            </a:r>
            <a:r>
              <a:rPr lang="fr-FR" sz="2000" dirty="0">
                <a:latin typeface="Calisto MT" panose="02040603050505030304" pitchFamily="18" charset="77"/>
              </a:rPr>
              <a:t>: donne la valeur de alpha si on enlève un item de l’échelle (maximise la fiabilité)</a:t>
            </a:r>
          </a:p>
          <a:p>
            <a:pPr lvl="1" algn="just"/>
            <a:endParaRPr lang="fr-FR" sz="2000" dirty="0">
              <a:latin typeface="Calisto MT" panose="02040603050505030304" pitchFamily="18" charset="77"/>
            </a:endParaRPr>
          </a:p>
          <a:p>
            <a:pPr lvl="1" algn="just"/>
            <a:r>
              <a:rPr lang="fr-FR" sz="2000" b="1" i="1" dirty="0" err="1">
                <a:latin typeface="Calisto MT" panose="02040603050505030304" pitchFamily="18" charset="77"/>
              </a:rPr>
              <a:t>Correlation</a:t>
            </a:r>
            <a:r>
              <a:rPr lang="fr-FR" sz="2000" b="1" i="1" dirty="0">
                <a:latin typeface="Calisto MT" panose="02040603050505030304" pitchFamily="18" charset="77"/>
              </a:rPr>
              <a:t> </a:t>
            </a:r>
            <a:r>
              <a:rPr lang="fr-FR" sz="2000" b="1" i="1" dirty="0" err="1">
                <a:latin typeface="Calisto MT" panose="02040603050505030304" pitchFamily="18" charset="77"/>
              </a:rPr>
              <a:t>heatmap</a:t>
            </a:r>
            <a:r>
              <a:rPr lang="fr-FR" sz="2000" b="1" i="1" dirty="0">
                <a:latin typeface="Calisto MT" panose="02040603050505030304" pitchFamily="18" charset="77"/>
              </a:rPr>
              <a:t> </a:t>
            </a:r>
            <a:r>
              <a:rPr lang="fr-FR" sz="2000" dirty="0">
                <a:latin typeface="Calisto MT" panose="02040603050505030304" pitchFamily="18" charset="77"/>
              </a:rPr>
              <a:t>: une « carte thermique de corrélations » qui indique la corrélation entre chaque variable ajoutée à l’échelle</a:t>
            </a:r>
          </a:p>
          <a:p>
            <a:pPr lvl="1" algn="just"/>
            <a:endParaRPr lang="fr-FR" sz="2000" dirty="0">
              <a:latin typeface="Calisto MT" panose="02040603050505030304" pitchFamily="18" charset="77"/>
            </a:endParaRPr>
          </a:p>
          <a:p>
            <a:pPr algn="just"/>
            <a:r>
              <a:rPr lang="fr-FR" sz="2000" b="1" i="1" dirty="0">
                <a:latin typeface="Calisto MT" panose="02040603050505030304" pitchFamily="18" charset="77"/>
              </a:rPr>
              <a:t>      Reverse </a:t>
            </a:r>
            <a:r>
              <a:rPr lang="fr-FR" sz="2000" b="1" i="1" dirty="0" err="1">
                <a:latin typeface="Calisto MT" panose="02040603050505030304" pitchFamily="18" charset="77"/>
              </a:rPr>
              <a:t>scaled</a:t>
            </a:r>
            <a:r>
              <a:rPr lang="fr-FR" sz="2000" b="1" i="1" dirty="0">
                <a:latin typeface="Calisto MT" panose="02040603050505030304" pitchFamily="18" charset="77"/>
              </a:rPr>
              <a:t> items </a:t>
            </a:r>
            <a:r>
              <a:rPr lang="fr-FR" sz="2000" dirty="0">
                <a:latin typeface="Calisto MT" panose="02040603050505030304" pitchFamily="18" charset="77"/>
              </a:rPr>
              <a:t>: inverse l’ordre des modalités pour 	aller dans le sens de l’attitude mesurée     </a:t>
            </a:r>
          </a:p>
          <a:p>
            <a:pPr algn="just"/>
            <a:r>
              <a:rPr lang="fr-FR" sz="2000" dirty="0">
                <a:latin typeface="Calisto MT" panose="02040603050505030304" pitchFamily="18" charset="77"/>
              </a:rPr>
              <a:t>                                                                    </a:t>
            </a:r>
          </a:p>
          <a:p>
            <a:pPr algn="just"/>
            <a:r>
              <a:rPr lang="fr-FR" sz="2000" dirty="0">
                <a:latin typeface="Calisto MT" panose="02040603050505030304" pitchFamily="18" charset="77"/>
              </a:rPr>
              <a:t>L’échelle est plus « lisible » lorsqu’elle varie entre [0, max], voire entre 0 et 100 (il suffit de multiplier la variable/les variables)</a:t>
            </a:r>
          </a:p>
          <a:p>
            <a:pPr algn="just"/>
            <a:r>
              <a:rPr lang="fr-FR" sz="2000" b="1" dirty="0">
                <a:latin typeface="Calisto MT" panose="02040603050505030304" pitchFamily="18" charset="77"/>
              </a:rPr>
              <a:t>-&gt; échelle recodable en variable qualitative, en plusieurs modalités = création d’une typologie propre.</a:t>
            </a:r>
          </a:p>
        </p:txBody>
      </p:sp>
    </p:spTree>
    <p:extLst>
      <p:ext uri="{BB962C8B-B14F-4D97-AF65-F5344CB8AC3E}">
        <p14:creationId xmlns:p14="http://schemas.microsoft.com/office/powerpoint/2010/main" val="120405315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A20703C-BC28-A543-9935-482E62EBB3AF}"/>
              </a:ext>
            </a:extLst>
          </p:cNvPr>
          <p:cNvSpPr>
            <a:spLocks noGrp="1"/>
          </p:cNvSpPr>
          <p:nvPr>
            <p:ph type="title"/>
          </p:nvPr>
        </p:nvSpPr>
        <p:spPr>
          <a:xfrm>
            <a:off x="1724997" y="102513"/>
            <a:ext cx="5298376" cy="430887"/>
          </a:xfrm>
        </p:spPr>
        <p:txBody>
          <a:bodyPr/>
          <a:lstStyle/>
          <a:p>
            <a:r>
              <a:rPr lang="fr-FR" dirty="0" err="1"/>
              <a:t>Précodage</a:t>
            </a:r>
            <a:r>
              <a:rPr lang="fr-FR" dirty="0"/>
              <a:t>, codage et recodage</a:t>
            </a:r>
          </a:p>
        </p:txBody>
      </p:sp>
      <p:pic>
        <p:nvPicPr>
          <p:cNvPr id="5" name="Image 4">
            <a:extLst>
              <a:ext uri="{FF2B5EF4-FFF2-40B4-BE49-F238E27FC236}">
                <a16:creationId xmlns:a16="http://schemas.microsoft.com/office/drawing/2014/main" id="{54223EEA-5D2D-A24B-B68D-D27366C85B8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1143000"/>
            <a:ext cx="4649677" cy="4958849"/>
          </a:xfrm>
          <a:prstGeom prst="rect">
            <a:avLst/>
          </a:prstGeom>
        </p:spPr>
      </p:pic>
      <p:cxnSp>
        <p:nvCxnSpPr>
          <p:cNvPr id="7" name="Connecteur droit avec flèche 6">
            <a:extLst>
              <a:ext uri="{FF2B5EF4-FFF2-40B4-BE49-F238E27FC236}">
                <a16:creationId xmlns:a16="http://schemas.microsoft.com/office/drawing/2014/main" id="{FC6D4B9C-3AB0-DA4E-8346-78AC3DED90F7}"/>
              </a:ext>
            </a:extLst>
          </p:cNvPr>
          <p:cNvCxnSpPr/>
          <p:nvPr/>
        </p:nvCxnSpPr>
        <p:spPr>
          <a:xfrm>
            <a:off x="4374185" y="3428996"/>
            <a:ext cx="6096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pic>
        <p:nvPicPr>
          <p:cNvPr id="9" name="Image 8">
            <a:extLst>
              <a:ext uri="{FF2B5EF4-FFF2-40B4-BE49-F238E27FC236}">
                <a16:creationId xmlns:a16="http://schemas.microsoft.com/office/drawing/2014/main" id="{A8B0332D-5E35-6446-A8E5-EA223010F8E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142784" y="2209800"/>
            <a:ext cx="4001215" cy="2438393"/>
          </a:xfrm>
          <a:prstGeom prst="rect">
            <a:avLst/>
          </a:prstGeom>
        </p:spPr>
      </p:pic>
      <p:sp>
        <p:nvSpPr>
          <p:cNvPr id="10" name="ZoneTexte 9">
            <a:extLst>
              <a:ext uri="{FF2B5EF4-FFF2-40B4-BE49-F238E27FC236}">
                <a16:creationId xmlns:a16="http://schemas.microsoft.com/office/drawing/2014/main" id="{CC803209-5F03-6C45-8DCE-EF1AEF109642}"/>
              </a:ext>
            </a:extLst>
          </p:cNvPr>
          <p:cNvSpPr txBox="1"/>
          <p:nvPr/>
        </p:nvSpPr>
        <p:spPr>
          <a:xfrm>
            <a:off x="5620988" y="1636809"/>
            <a:ext cx="3200400" cy="369332"/>
          </a:xfrm>
          <a:prstGeom prst="rect">
            <a:avLst/>
          </a:prstGeom>
          <a:noFill/>
        </p:spPr>
        <p:txBody>
          <a:bodyPr wrap="square" rtlCol="0">
            <a:spAutoFit/>
          </a:bodyPr>
          <a:lstStyle/>
          <a:p>
            <a:r>
              <a:rPr lang="fr-FR" dirty="0">
                <a:latin typeface="Calisto MT" panose="02040603050505030304" pitchFamily="18" charset="77"/>
              </a:rPr>
              <a:t>Après recodage des modalités</a:t>
            </a:r>
          </a:p>
        </p:txBody>
      </p:sp>
      <p:cxnSp>
        <p:nvCxnSpPr>
          <p:cNvPr id="12" name="Connecteur droit avec flèche 11">
            <a:extLst>
              <a:ext uri="{FF2B5EF4-FFF2-40B4-BE49-F238E27FC236}">
                <a16:creationId xmlns:a16="http://schemas.microsoft.com/office/drawing/2014/main" id="{7EFAFEA5-D220-E741-AE70-581FD862BF2C}"/>
              </a:ext>
            </a:extLst>
          </p:cNvPr>
          <p:cNvCxnSpPr/>
          <p:nvPr/>
        </p:nvCxnSpPr>
        <p:spPr>
          <a:xfrm flipV="1">
            <a:off x="6400800" y="4648193"/>
            <a:ext cx="533400" cy="1453656"/>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4" name="Connecteur droit avec flèche 13">
            <a:extLst>
              <a:ext uri="{FF2B5EF4-FFF2-40B4-BE49-F238E27FC236}">
                <a16:creationId xmlns:a16="http://schemas.microsoft.com/office/drawing/2014/main" id="{3FB99DF6-1109-7943-8A45-C9BCD77CEA7A}"/>
              </a:ext>
            </a:extLst>
          </p:cNvPr>
          <p:cNvCxnSpPr/>
          <p:nvPr/>
        </p:nvCxnSpPr>
        <p:spPr>
          <a:xfrm flipV="1">
            <a:off x="1922812" y="5867400"/>
            <a:ext cx="134588" cy="457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15" name="ZoneTexte 14">
            <a:extLst>
              <a:ext uri="{FF2B5EF4-FFF2-40B4-BE49-F238E27FC236}">
                <a16:creationId xmlns:a16="http://schemas.microsoft.com/office/drawing/2014/main" id="{F4E9709E-5FF8-914B-A806-B47A48D58A52}"/>
              </a:ext>
            </a:extLst>
          </p:cNvPr>
          <p:cNvSpPr txBox="1"/>
          <p:nvPr/>
        </p:nvSpPr>
        <p:spPr>
          <a:xfrm>
            <a:off x="533400" y="744298"/>
            <a:ext cx="8287988" cy="369332"/>
          </a:xfrm>
          <a:prstGeom prst="rect">
            <a:avLst/>
          </a:prstGeom>
          <a:noFill/>
        </p:spPr>
        <p:txBody>
          <a:bodyPr wrap="square" rtlCol="0">
            <a:spAutoFit/>
          </a:bodyPr>
          <a:lstStyle/>
          <a:p>
            <a:r>
              <a:rPr lang="fr-FR" dirty="0">
                <a:latin typeface="Calisto MT" panose="02040603050505030304" pitchFamily="18" charset="77"/>
              </a:rPr>
              <a:t>Comment recoder le vote ? Trop de partis ? L’exemple de l’Espagne en avril 2019  </a:t>
            </a:r>
          </a:p>
        </p:txBody>
      </p:sp>
      <p:sp>
        <p:nvSpPr>
          <p:cNvPr id="16" name="ZoneTexte 15">
            <a:extLst>
              <a:ext uri="{FF2B5EF4-FFF2-40B4-BE49-F238E27FC236}">
                <a16:creationId xmlns:a16="http://schemas.microsoft.com/office/drawing/2014/main" id="{07D6791C-1BBF-144D-AA42-78CB09B705F9}"/>
              </a:ext>
            </a:extLst>
          </p:cNvPr>
          <p:cNvSpPr txBox="1"/>
          <p:nvPr/>
        </p:nvSpPr>
        <p:spPr>
          <a:xfrm>
            <a:off x="1143000" y="6324600"/>
            <a:ext cx="2133600" cy="369332"/>
          </a:xfrm>
          <a:prstGeom prst="rect">
            <a:avLst/>
          </a:prstGeom>
          <a:noFill/>
        </p:spPr>
        <p:txBody>
          <a:bodyPr wrap="square" rtlCol="0">
            <a:spAutoFit/>
          </a:bodyPr>
          <a:lstStyle/>
          <a:p>
            <a:r>
              <a:rPr lang="fr-FR" i="1" dirty="0">
                <a:latin typeface="Calisto MT" panose="02040603050505030304" pitchFamily="18" charset="77"/>
              </a:rPr>
              <a:t>Effectif échantillon </a:t>
            </a:r>
          </a:p>
        </p:txBody>
      </p:sp>
      <p:sp>
        <p:nvSpPr>
          <p:cNvPr id="17" name="ZoneTexte 16">
            <a:extLst>
              <a:ext uri="{FF2B5EF4-FFF2-40B4-BE49-F238E27FC236}">
                <a16:creationId xmlns:a16="http://schemas.microsoft.com/office/drawing/2014/main" id="{CCD20158-FEAB-9E4F-9836-92BCF780F62B}"/>
              </a:ext>
            </a:extLst>
          </p:cNvPr>
          <p:cNvSpPr txBox="1"/>
          <p:nvPr/>
        </p:nvSpPr>
        <p:spPr>
          <a:xfrm>
            <a:off x="5620988" y="6079848"/>
            <a:ext cx="1905000" cy="646331"/>
          </a:xfrm>
          <a:prstGeom prst="rect">
            <a:avLst/>
          </a:prstGeom>
          <a:noFill/>
        </p:spPr>
        <p:txBody>
          <a:bodyPr wrap="square" rtlCol="0">
            <a:spAutoFit/>
          </a:bodyPr>
          <a:lstStyle/>
          <a:p>
            <a:r>
              <a:rPr lang="fr-FR" dirty="0">
                <a:latin typeface="Calisto MT" panose="02040603050505030304" pitchFamily="18" charset="77"/>
              </a:rPr>
              <a:t>Nouvel effectif après recodage </a:t>
            </a:r>
          </a:p>
        </p:txBody>
      </p:sp>
    </p:spTree>
    <p:extLst>
      <p:ext uri="{BB962C8B-B14F-4D97-AF65-F5344CB8AC3E}">
        <p14:creationId xmlns:p14="http://schemas.microsoft.com/office/powerpoint/2010/main" val="397085545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168BB67-1050-5D47-BFEC-4E70D3D8B5E7}"/>
              </a:ext>
            </a:extLst>
          </p:cNvPr>
          <p:cNvSpPr>
            <a:spLocks noGrp="1"/>
          </p:cNvSpPr>
          <p:nvPr>
            <p:ph type="title"/>
          </p:nvPr>
        </p:nvSpPr>
        <p:spPr>
          <a:xfrm>
            <a:off x="442912" y="76200"/>
            <a:ext cx="8015288" cy="430887"/>
          </a:xfrm>
        </p:spPr>
        <p:txBody>
          <a:bodyPr/>
          <a:lstStyle/>
          <a:p>
            <a:r>
              <a:rPr lang="fr-FR" dirty="0"/>
              <a:t>Un type de variable quantitative à recoder ! </a:t>
            </a:r>
          </a:p>
        </p:txBody>
      </p:sp>
      <p:sp>
        <p:nvSpPr>
          <p:cNvPr id="3" name="Espace réservé du texte 2">
            <a:extLst>
              <a:ext uri="{FF2B5EF4-FFF2-40B4-BE49-F238E27FC236}">
                <a16:creationId xmlns:a16="http://schemas.microsoft.com/office/drawing/2014/main" id="{243F4F0C-C660-7E42-B196-FFBD9E65CE97}"/>
              </a:ext>
            </a:extLst>
          </p:cNvPr>
          <p:cNvSpPr>
            <a:spLocks noGrp="1"/>
          </p:cNvSpPr>
          <p:nvPr>
            <p:ph type="body" idx="1"/>
          </p:nvPr>
        </p:nvSpPr>
        <p:spPr/>
        <p:txBody>
          <a:bodyPr/>
          <a:lstStyle/>
          <a:p>
            <a:endParaRPr lang="fr-FR"/>
          </a:p>
        </p:txBody>
      </p:sp>
      <p:pic>
        <p:nvPicPr>
          <p:cNvPr id="5" name="Image 4">
            <a:extLst>
              <a:ext uri="{FF2B5EF4-FFF2-40B4-BE49-F238E27FC236}">
                <a16:creationId xmlns:a16="http://schemas.microsoft.com/office/drawing/2014/main" id="{1BBD5AA0-2620-CE4F-ADA8-8DA9CDEA039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0199" y="1143000"/>
            <a:ext cx="8483600" cy="4114800"/>
          </a:xfrm>
          <a:prstGeom prst="rect">
            <a:avLst/>
          </a:prstGeom>
        </p:spPr>
      </p:pic>
      <p:cxnSp>
        <p:nvCxnSpPr>
          <p:cNvPr id="8" name="Connecteur droit avec flèche 7">
            <a:extLst>
              <a:ext uri="{FF2B5EF4-FFF2-40B4-BE49-F238E27FC236}">
                <a16:creationId xmlns:a16="http://schemas.microsoft.com/office/drawing/2014/main" id="{BDDCDD0E-4CA9-C34B-B902-75EA960EEA90}"/>
              </a:ext>
            </a:extLst>
          </p:cNvPr>
          <p:cNvCxnSpPr/>
          <p:nvPr/>
        </p:nvCxnSpPr>
        <p:spPr>
          <a:xfrm flipV="1">
            <a:off x="5334000" y="5181600"/>
            <a:ext cx="304800" cy="83820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sp>
        <p:nvSpPr>
          <p:cNvPr id="9" name="ZoneTexte 8">
            <a:extLst>
              <a:ext uri="{FF2B5EF4-FFF2-40B4-BE49-F238E27FC236}">
                <a16:creationId xmlns:a16="http://schemas.microsoft.com/office/drawing/2014/main" id="{516CC466-E637-1449-9029-1C1A2697EF7F}"/>
              </a:ext>
            </a:extLst>
          </p:cNvPr>
          <p:cNvSpPr txBox="1"/>
          <p:nvPr/>
        </p:nvSpPr>
        <p:spPr>
          <a:xfrm>
            <a:off x="3048000" y="5943600"/>
            <a:ext cx="4419600" cy="369332"/>
          </a:xfrm>
          <a:prstGeom prst="rect">
            <a:avLst/>
          </a:prstGeom>
          <a:noFill/>
        </p:spPr>
        <p:txBody>
          <a:bodyPr wrap="square" rtlCol="0">
            <a:spAutoFit/>
          </a:bodyPr>
          <a:lstStyle/>
          <a:p>
            <a:r>
              <a:rPr lang="fr-FR" dirty="0">
                <a:latin typeface="Calisto MT" panose="02040603050505030304" pitchFamily="18" charset="77"/>
              </a:rPr>
              <a:t>Que faire des non-réponses ? </a:t>
            </a:r>
          </a:p>
        </p:txBody>
      </p:sp>
    </p:spTree>
    <p:extLst>
      <p:ext uri="{BB962C8B-B14F-4D97-AF65-F5344CB8AC3E}">
        <p14:creationId xmlns:p14="http://schemas.microsoft.com/office/powerpoint/2010/main" val="434395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B41D46D-1696-E04D-9802-0DD11576C149}"/>
              </a:ext>
            </a:extLst>
          </p:cNvPr>
          <p:cNvSpPr>
            <a:spLocks noGrp="1"/>
          </p:cNvSpPr>
          <p:nvPr>
            <p:ph type="title"/>
          </p:nvPr>
        </p:nvSpPr>
        <p:spPr>
          <a:xfrm>
            <a:off x="1930114" y="152400"/>
            <a:ext cx="5298376" cy="430887"/>
          </a:xfrm>
        </p:spPr>
        <p:txBody>
          <a:bodyPr/>
          <a:lstStyle/>
          <a:p>
            <a:r>
              <a:rPr lang="fr-FR" dirty="0"/>
              <a:t>Pré-codage, codage, recodage</a:t>
            </a:r>
          </a:p>
        </p:txBody>
      </p:sp>
      <p:sp>
        <p:nvSpPr>
          <p:cNvPr id="3" name="Espace réservé du texte 2">
            <a:extLst>
              <a:ext uri="{FF2B5EF4-FFF2-40B4-BE49-F238E27FC236}">
                <a16:creationId xmlns:a16="http://schemas.microsoft.com/office/drawing/2014/main" id="{EE42E245-52BD-8843-A931-023727E987FE}"/>
              </a:ext>
            </a:extLst>
          </p:cNvPr>
          <p:cNvSpPr>
            <a:spLocks noGrp="1"/>
          </p:cNvSpPr>
          <p:nvPr>
            <p:ph type="body" idx="1"/>
          </p:nvPr>
        </p:nvSpPr>
        <p:spPr>
          <a:xfrm>
            <a:off x="435610" y="914400"/>
            <a:ext cx="8272780" cy="5601533"/>
          </a:xfrm>
        </p:spPr>
        <p:txBody>
          <a:bodyPr/>
          <a:lstStyle/>
          <a:p>
            <a:pPr algn="just"/>
            <a:r>
              <a:rPr lang="fr-FR" b="1" u="sng" dirty="0">
                <a:latin typeface="Calisto MT" panose="02040603050505030304" pitchFamily="18" charset="77"/>
              </a:rPr>
              <a:t>Quelques rappels : </a:t>
            </a:r>
          </a:p>
          <a:p>
            <a:pPr marL="457200" indent="-457200" algn="just">
              <a:buFontTx/>
              <a:buChar char="-"/>
            </a:pPr>
            <a:r>
              <a:rPr lang="fr-FR" sz="2400" dirty="0">
                <a:latin typeface="Calisto MT" panose="02040603050505030304" pitchFamily="18" charset="77"/>
              </a:rPr>
              <a:t>TOUJOURS sauvegarder son fichier avec un nouveau nom et conserver le fichier de données initial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Ne JAMAIS transformer la variable initiale, TOUJOURS en créer une nouvelle et la transformer.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Toujours recoder les variables en prenant en compte de leur nature (continue, ordinale, nominale…)</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Le recodage exige la même réflexivité que dans la démarche qualitative, avec ses spécificités (recréer de nouvelles catégories). </a:t>
            </a:r>
          </a:p>
          <a:p>
            <a:pPr marL="457200" indent="-457200" algn="just">
              <a:buFontTx/>
              <a:buChar char="-"/>
            </a:pPr>
            <a:endParaRPr lang="fr-FR" sz="2400" dirty="0">
              <a:latin typeface="Calisto MT" panose="02040603050505030304" pitchFamily="18" charset="77"/>
            </a:endParaRPr>
          </a:p>
          <a:p>
            <a:pPr marL="457200" indent="-457200" algn="just">
              <a:buFontTx/>
              <a:buChar char="-"/>
            </a:pPr>
            <a:r>
              <a:rPr lang="fr-FR" sz="2400" dirty="0">
                <a:latin typeface="Calisto MT" panose="02040603050505030304" pitchFamily="18" charset="77"/>
              </a:rPr>
              <a:t>Toujours faire un tri à plat de la nouvelle variable recodée</a:t>
            </a:r>
            <a:endParaRPr lang="fr-FR" sz="2400" dirty="0"/>
          </a:p>
        </p:txBody>
      </p:sp>
    </p:spTree>
    <p:extLst>
      <p:ext uri="{BB962C8B-B14F-4D97-AF65-F5344CB8AC3E}">
        <p14:creationId xmlns:p14="http://schemas.microsoft.com/office/powerpoint/2010/main" val="39174469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E8484FE-B104-D747-801C-ADEB2219B429}"/>
              </a:ext>
            </a:extLst>
          </p:cNvPr>
          <p:cNvSpPr>
            <a:spLocks noGrp="1"/>
          </p:cNvSpPr>
          <p:nvPr>
            <p:ph type="title"/>
          </p:nvPr>
        </p:nvSpPr>
        <p:spPr>
          <a:xfrm>
            <a:off x="1922812" y="126623"/>
            <a:ext cx="5298376" cy="430887"/>
          </a:xfrm>
        </p:spPr>
        <p:txBody>
          <a:bodyPr/>
          <a:lstStyle/>
          <a:p>
            <a:r>
              <a:rPr lang="fr-FR" dirty="0"/>
              <a:t>Pré-codage, codage et recodage</a:t>
            </a:r>
          </a:p>
        </p:txBody>
      </p:sp>
      <p:sp>
        <p:nvSpPr>
          <p:cNvPr id="3" name="Espace réservé du texte 2">
            <a:extLst>
              <a:ext uri="{FF2B5EF4-FFF2-40B4-BE49-F238E27FC236}">
                <a16:creationId xmlns:a16="http://schemas.microsoft.com/office/drawing/2014/main" id="{205D18F1-9DF7-C644-8B6E-35682778357E}"/>
              </a:ext>
            </a:extLst>
          </p:cNvPr>
          <p:cNvSpPr>
            <a:spLocks noGrp="1"/>
          </p:cNvSpPr>
          <p:nvPr>
            <p:ph type="body" idx="1"/>
          </p:nvPr>
        </p:nvSpPr>
        <p:spPr>
          <a:xfrm>
            <a:off x="442912" y="914400"/>
            <a:ext cx="8272780" cy="6894195"/>
          </a:xfrm>
        </p:spPr>
        <p:txBody>
          <a:bodyPr/>
          <a:lstStyle/>
          <a:p>
            <a:r>
              <a:rPr lang="fr-FR" dirty="0"/>
              <a:t> </a:t>
            </a:r>
            <a:r>
              <a:rPr lang="fr-FR" dirty="0">
                <a:latin typeface="Calisto MT" panose="02040603050505030304" pitchFamily="18" charset="77"/>
              </a:rPr>
              <a:t>= Une opération de recherche ! </a:t>
            </a:r>
          </a:p>
          <a:p>
            <a:endParaRPr lang="fr-FR" dirty="0">
              <a:latin typeface="Calisto MT" panose="02040603050505030304" pitchFamily="18" charset="77"/>
            </a:endParaRPr>
          </a:p>
          <a:p>
            <a:r>
              <a:rPr lang="fr-FR" dirty="0">
                <a:latin typeface="Calisto MT" panose="02040603050505030304" pitchFamily="18" charset="77"/>
              </a:rPr>
              <a:t>Un difficile arbitrage, JAMAIS neutre entre : </a:t>
            </a:r>
          </a:p>
          <a:p>
            <a:pPr marL="457200" indent="-457200" rtl="0">
              <a:buFontTx/>
              <a:buChar char="-"/>
            </a:pPr>
            <a:r>
              <a:rPr lang="fr-FR" b="1" dirty="0">
                <a:latin typeface="Calisto MT" panose="02040603050505030304" pitchFamily="18" charset="77"/>
              </a:rPr>
              <a:t>simplifier les données (réduire le nb de modalités) </a:t>
            </a:r>
          </a:p>
          <a:p>
            <a:pPr marL="457200" indent="-457200" rtl="0">
              <a:buFontTx/>
              <a:buChar char="-"/>
            </a:pPr>
            <a:r>
              <a:rPr lang="fr-FR" b="1" dirty="0">
                <a:latin typeface="Calisto MT" panose="02040603050505030304" pitchFamily="18" charset="77"/>
              </a:rPr>
              <a:t>conserver la richesse d'analyses et la complexité d'un phénomène à travers </a:t>
            </a:r>
            <a:r>
              <a:rPr lang="fr-FR" b="1" dirty="0" err="1">
                <a:latin typeface="Calisto MT" panose="02040603050505030304" pitchFamily="18" charset="77"/>
              </a:rPr>
              <a:t>pls</a:t>
            </a:r>
            <a:r>
              <a:rPr lang="fr-FR" b="1" dirty="0">
                <a:latin typeface="Calisto MT" panose="02040603050505030304" pitchFamily="18" charset="77"/>
              </a:rPr>
              <a:t> modalités</a:t>
            </a:r>
          </a:p>
          <a:p>
            <a:pPr marL="457200" indent="-457200" rtl="0">
              <a:buFontTx/>
              <a:buChar char="-"/>
            </a:pPr>
            <a:r>
              <a:rPr lang="fr-FR" b="1" dirty="0">
                <a:solidFill>
                  <a:srgbClr val="FF0000"/>
                </a:solidFill>
                <a:latin typeface="Calisto MT" panose="02040603050505030304" pitchFamily="18" charset="77"/>
              </a:rPr>
              <a:t>adapter les variables et l'information qu'elle nous donne à nos hypothèses de recherche (format et modalités) et aux analyses ultérieures. </a:t>
            </a:r>
          </a:p>
          <a:p>
            <a:pPr marL="457200" indent="-457200" rtl="0">
              <a:buFontTx/>
              <a:buChar char="-"/>
            </a:pPr>
            <a:r>
              <a:rPr lang="fr-FR" b="1" dirty="0">
                <a:latin typeface="Calisto MT" panose="02040603050505030304" pitchFamily="18" charset="77"/>
              </a:rPr>
              <a:t>Gérer les valeurs manquantes et non-réponses</a:t>
            </a:r>
          </a:p>
          <a:p>
            <a:pPr marL="457200" indent="-457200" rtl="0">
              <a:buFontTx/>
              <a:buChar char="-"/>
            </a:pPr>
            <a:r>
              <a:rPr lang="fr-FR" b="1" dirty="0">
                <a:latin typeface="Calisto MT" panose="02040603050505030304" pitchFamily="18" charset="77"/>
              </a:rPr>
              <a:t>Résoudre les </a:t>
            </a:r>
            <a:r>
              <a:rPr lang="fr-FR" b="1" dirty="0" err="1">
                <a:latin typeface="Calisto MT" panose="02040603050505030304" pitchFamily="18" charset="77"/>
              </a:rPr>
              <a:t>pbs</a:t>
            </a:r>
            <a:r>
              <a:rPr lang="fr-FR" b="1" dirty="0">
                <a:latin typeface="Calisto MT" panose="02040603050505030304" pitchFamily="18" charset="77"/>
              </a:rPr>
              <a:t> d’effectifs (fiabilité statistique)</a:t>
            </a:r>
          </a:p>
          <a:p>
            <a:pPr marL="457200" indent="-457200" rtl="0">
              <a:buFontTx/>
              <a:buChar char="-"/>
            </a:pPr>
            <a:endParaRPr lang="fr-FR" b="1" dirty="0">
              <a:latin typeface="Calisto MT" panose="02040603050505030304" pitchFamily="18" charset="77"/>
            </a:endParaRPr>
          </a:p>
          <a:p>
            <a:pPr rtl="0"/>
            <a:r>
              <a:rPr lang="fr-FR" sz="2400" b="1" u="sng" dirty="0">
                <a:latin typeface="Calisto MT" panose="02040603050505030304" pitchFamily="18" charset="77"/>
              </a:rPr>
              <a:t>Exemples : </a:t>
            </a:r>
            <a:r>
              <a:rPr lang="fr-FR" sz="2400" dirty="0">
                <a:latin typeface="Calisto MT" panose="02040603050505030304" pitchFamily="18" charset="77"/>
              </a:rPr>
              <a:t>‘l’euroscepticisme’, ‘les citoyens/candidats de gauche’, l’abstention, ‘être écolo’.</a:t>
            </a:r>
          </a:p>
          <a:p>
            <a:endParaRPr lang="fr-FR" dirty="0"/>
          </a:p>
          <a:p>
            <a:endParaRPr lang="fr-FR" dirty="0"/>
          </a:p>
        </p:txBody>
      </p:sp>
    </p:spTree>
    <p:extLst>
      <p:ext uri="{BB962C8B-B14F-4D97-AF65-F5344CB8AC3E}">
        <p14:creationId xmlns:p14="http://schemas.microsoft.com/office/powerpoint/2010/main" val="185464254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743A4886-C4CA-CF4C-970D-2A5FFF7799B5}"/>
              </a:ext>
            </a:extLst>
          </p:cNvPr>
          <p:cNvSpPr>
            <a:spLocks noGrp="1"/>
          </p:cNvSpPr>
          <p:nvPr>
            <p:ph type="title"/>
          </p:nvPr>
        </p:nvSpPr>
        <p:spPr>
          <a:xfrm>
            <a:off x="520700" y="228600"/>
            <a:ext cx="8610600" cy="307777"/>
          </a:xfrm>
        </p:spPr>
        <p:txBody>
          <a:bodyPr/>
          <a:lstStyle/>
          <a:p>
            <a:r>
              <a:rPr lang="fr-FR" sz="2000" dirty="0"/>
              <a:t>50 nuances de recodage : démarche hypothético-déductive OU inductive ? </a:t>
            </a:r>
          </a:p>
        </p:txBody>
      </p:sp>
      <p:sp>
        <p:nvSpPr>
          <p:cNvPr id="3" name="Espace réservé du texte 2">
            <a:extLst>
              <a:ext uri="{FF2B5EF4-FFF2-40B4-BE49-F238E27FC236}">
                <a16:creationId xmlns:a16="http://schemas.microsoft.com/office/drawing/2014/main" id="{DCC8325E-11B4-3041-ACE0-27DD2A5211EC}"/>
              </a:ext>
            </a:extLst>
          </p:cNvPr>
          <p:cNvSpPr>
            <a:spLocks noGrp="1"/>
          </p:cNvSpPr>
          <p:nvPr>
            <p:ph type="body" idx="1"/>
          </p:nvPr>
        </p:nvSpPr>
        <p:spPr>
          <a:xfrm>
            <a:off x="442912" y="1366837"/>
            <a:ext cx="8272780" cy="430887"/>
          </a:xfrm>
        </p:spPr>
        <p:txBody>
          <a:bodyPr/>
          <a:lstStyle/>
          <a:p>
            <a:r>
              <a:rPr lang="fr-FR" dirty="0"/>
              <a:t>  </a:t>
            </a:r>
          </a:p>
        </p:txBody>
      </p:sp>
      <p:sp>
        <p:nvSpPr>
          <p:cNvPr id="4" name="ZoneTexte 3">
            <a:extLst>
              <a:ext uri="{FF2B5EF4-FFF2-40B4-BE49-F238E27FC236}">
                <a16:creationId xmlns:a16="http://schemas.microsoft.com/office/drawing/2014/main" id="{D205D73C-B0A4-0C40-8B08-18A985741786}"/>
              </a:ext>
            </a:extLst>
          </p:cNvPr>
          <p:cNvSpPr txBox="1"/>
          <p:nvPr/>
        </p:nvSpPr>
        <p:spPr>
          <a:xfrm>
            <a:off x="415609" y="1143000"/>
            <a:ext cx="8499792" cy="6186309"/>
          </a:xfrm>
          <a:prstGeom prst="rect">
            <a:avLst/>
          </a:prstGeom>
          <a:noFill/>
        </p:spPr>
        <p:txBody>
          <a:bodyPr wrap="square" rtlCol="0">
            <a:spAutoFit/>
          </a:bodyPr>
          <a:lstStyle/>
          <a:p>
            <a:pPr algn="just"/>
            <a:r>
              <a:rPr lang="fr-FR" dirty="0"/>
              <a:t>- </a:t>
            </a:r>
            <a:r>
              <a:rPr lang="fr-FR" dirty="0">
                <a:latin typeface="Calisto MT" panose="02040603050505030304" pitchFamily="18" charset="77"/>
              </a:rPr>
              <a:t>Cela suppose de transformer les variables initiales en en créant de nouvelles ! </a:t>
            </a:r>
            <a:br>
              <a:rPr lang="fr-FR" dirty="0">
                <a:latin typeface="Calisto MT" panose="02040603050505030304" pitchFamily="18" charset="77"/>
              </a:rPr>
            </a:br>
            <a:endParaRPr lang="fr-FR" dirty="0">
              <a:latin typeface="Calisto MT" panose="02040603050505030304" pitchFamily="18" charset="77"/>
            </a:endParaRPr>
          </a:p>
          <a:p>
            <a:pPr algn="just"/>
            <a:r>
              <a:rPr lang="fr-FR" dirty="0">
                <a:latin typeface="Calisto MT" panose="02040603050505030304" pitchFamily="18" charset="77"/>
              </a:rPr>
              <a:t>Les catégories doivent être </a:t>
            </a:r>
            <a:r>
              <a:rPr lang="fr-FR" b="1" dirty="0">
                <a:latin typeface="Calisto MT" panose="02040603050505030304" pitchFamily="18" charset="77"/>
              </a:rPr>
              <a:t>mutuellement exclusives </a:t>
            </a:r>
            <a:r>
              <a:rPr lang="fr-FR" dirty="0">
                <a:latin typeface="Calisto MT" panose="02040603050505030304" pitchFamily="18" charset="77"/>
              </a:rPr>
              <a:t>et </a:t>
            </a:r>
            <a:r>
              <a:rPr lang="fr-FR" b="1" dirty="0">
                <a:latin typeface="Calisto MT" panose="02040603050505030304" pitchFamily="18" charset="77"/>
              </a:rPr>
              <a:t>mutuellement exhaustives </a:t>
            </a:r>
          </a:p>
          <a:p>
            <a:pPr algn="just"/>
            <a:r>
              <a:rPr lang="fr-FR" dirty="0">
                <a:latin typeface="Calisto MT" panose="02040603050505030304" pitchFamily="18" charset="77"/>
              </a:rPr>
              <a:t>Exhaustives = qui inclut tous les individus concernés par la catégorie </a:t>
            </a:r>
          </a:p>
          <a:p>
            <a:pPr algn="just"/>
            <a:r>
              <a:rPr lang="fr-FR" dirty="0">
                <a:latin typeface="Calisto MT" panose="02040603050505030304" pitchFamily="18" charset="77"/>
              </a:rPr>
              <a:t>Exclusive = qui n’inclut pas des individus qui sont couverts par d’autres catégories</a:t>
            </a:r>
          </a:p>
          <a:p>
            <a:pPr algn="just"/>
            <a:endParaRPr lang="fr-FR" dirty="0">
              <a:latin typeface="Calisto MT" panose="02040603050505030304" pitchFamily="18" charset="77"/>
            </a:endParaRPr>
          </a:p>
          <a:p>
            <a:pPr algn="just"/>
            <a:r>
              <a:rPr lang="fr-FR" b="1" dirty="0">
                <a:latin typeface="Calisto MT" panose="02040603050505030304" pitchFamily="18" charset="77"/>
              </a:rPr>
              <a:t>-&gt; si la variable à recoder est nominale/ordinale = regrouper </a:t>
            </a:r>
            <a:r>
              <a:rPr lang="fr-FR" b="1" dirty="0" err="1">
                <a:latin typeface="Calisto MT" panose="02040603050505030304" pitchFamily="18" charset="77"/>
              </a:rPr>
              <a:t>pls</a:t>
            </a:r>
            <a:r>
              <a:rPr lang="fr-FR" b="1" dirty="0">
                <a:latin typeface="Calisto MT" panose="02040603050505030304" pitchFamily="18" charset="77"/>
              </a:rPr>
              <a:t> modalités entre elles.</a:t>
            </a:r>
          </a:p>
          <a:p>
            <a:pPr algn="just"/>
            <a:r>
              <a:rPr lang="fr-FR" b="1" dirty="0">
                <a:latin typeface="Calisto MT" panose="02040603050505030304" pitchFamily="18" charset="77"/>
              </a:rPr>
              <a:t>-&gt; si la variable est quantitative = regrouper des valeurs pour créer différentes catégories (la variable devient ordinale = la discrétisation)</a:t>
            </a:r>
          </a:p>
          <a:p>
            <a:pPr algn="just"/>
            <a:endParaRPr lang="fr-FR" dirty="0">
              <a:latin typeface="Calisto MT" panose="02040603050505030304" pitchFamily="18" charset="77"/>
            </a:endParaRPr>
          </a:p>
          <a:p>
            <a:pPr marL="285750" indent="-285750" algn="just">
              <a:buFontTx/>
              <a:buChar char="-"/>
            </a:pPr>
            <a:r>
              <a:rPr lang="fr-FR" dirty="0">
                <a:latin typeface="Calisto MT" panose="02040603050505030304" pitchFamily="18" charset="77"/>
              </a:rPr>
              <a:t>Différentes logiques de recodage : </a:t>
            </a:r>
          </a:p>
          <a:p>
            <a:pPr algn="just"/>
            <a:r>
              <a:rPr lang="fr-FR" dirty="0">
                <a:latin typeface="Calisto MT" panose="02040603050505030304" pitchFamily="18" charset="77"/>
              </a:rPr>
              <a:t>1.) </a:t>
            </a:r>
            <a:r>
              <a:rPr lang="fr-FR" b="1" dirty="0">
                <a:latin typeface="Calisto MT" panose="02040603050505030304" pitchFamily="18" charset="77"/>
              </a:rPr>
              <a:t>inductif  = recodage se fondant sur la distribution des données </a:t>
            </a:r>
            <a:r>
              <a:rPr lang="fr-FR" dirty="0">
                <a:latin typeface="Calisto MT" panose="02040603050505030304" pitchFamily="18" charset="77"/>
              </a:rPr>
              <a:t>(Q1, Me, Q3, écarts-type…)</a:t>
            </a:r>
          </a:p>
          <a:p>
            <a:pPr algn="just"/>
            <a:endParaRPr lang="fr-FR" dirty="0">
              <a:latin typeface="Calisto MT" panose="02040603050505030304" pitchFamily="18" charset="77"/>
            </a:endParaRPr>
          </a:p>
          <a:p>
            <a:pPr algn="just"/>
            <a:r>
              <a:rPr lang="fr-FR" dirty="0">
                <a:latin typeface="Calisto MT" panose="02040603050505030304" pitchFamily="18" charset="77"/>
              </a:rPr>
              <a:t>2.) </a:t>
            </a:r>
            <a:r>
              <a:rPr lang="fr-FR" b="1" dirty="0">
                <a:latin typeface="Calisto MT" panose="02040603050505030304" pitchFamily="18" charset="77"/>
              </a:rPr>
              <a:t>Posture hypothético-déductiv</a:t>
            </a:r>
            <a:r>
              <a:rPr lang="fr-FR" dirty="0">
                <a:latin typeface="Calisto MT" panose="02040603050505030304" pitchFamily="18" charset="77"/>
              </a:rPr>
              <a:t>e : recodage sans tenir compte de la distribution des données, mais </a:t>
            </a:r>
            <a:r>
              <a:rPr lang="fr-FR" b="1" dirty="0">
                <a:latin typeface="Calisto MT" panose="02040603050505030304" pitchFamily="18" charset="77"/>
              </a:rPr>
              <a:t>sur la base d’hypothèses préalables et d’un cadre théorique, ici soumises aux données </a:t>
            </a:r>
            <a:r>
              <a:rPr lang="fr-FR" dirty="0">
                <a:latin typeface="Calisto MT" panose="02040603050505030304" pitchFamily="18" charset="77"/>
              </a:rPr>
              <a:t>(à travers des catégories préalables :  </a:t>
            </a:r>
          </a:p>
          <a:p>
            <a:pPr algn="just"/>
            <a:r>
              <a:rPr lang="fr-FR" dirty="0">
                <a:latin typeface="Calisto MT" panose="02040603050505030304" pitchFamily="18" charset="77"/>
              </a:rPr>
              <a:t>(‘Gauche’/’C-gauche’/’Centre’/C-droit’/’Droite’ ; européisme/euroscepticisme ; attitudes racistes/tolérantes).</a:t>
            </a:r>
          </a:p>
          <a:p>
            <a:endParaRPr lang="fr-FR" dirty="0"/>
          </a:p>
          <a:p>
            <a:endParaRPr lang="fr-FR" dirty="0"/>
          </a:p>
        </p:txBody>
      </p:sp>
    </p:spTree>
    <p:extLst>
      <p:ext uri="{BB962C8B-B14F-4D97-AF65-F5344CB8AC3E}">
        <p14:creationId xmlns:p14="http://schemas.microsoft.com/office/powerpoint/2010/main" val="150166307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Image 9"/>
          <p:cNvPicPr>
            <a:picLocks noChangeAspect="1"/>
          </p:cNvPicPr>
          <p:nvPr/>
        </p:nvPicPr>
        <p:blipFill rotWithShape="1">
          <a:blip r:embed="rId2"/>
          <a:srcRect r="40663"/>
          <a:stretch/>
        </p:blipFill>
        <p:spPr>
          <a:xfrm>
            <a:off x="360489" y="1195971"/>
            <a:ext cx="3544373" cy="4699810"/>
          </a:xfrm>
          <a:prstGeom prst="rect">
            <a:avLst/>
          </a:prstGeom>
        </p:spPr>
      </p:pic>
      <p:sp>
        <p:nvSpPr>
          <p:cNvPr id="2" name="ZoneTexte 1">
            <a:extLst>
              <a:ext uri="{FF2B5EF4-FFF2-40B4-BE49-F238E27FC236}">
                <a16:creationId xmlns:a16="http://schemas.microsoft.com/office/drawing/2014/main" id="{560316C2-1EC9-1F11-8B8B-A07A1A6AB52E}"/>
              </a:ext>
            </a:extLst>
          </p:cNvPr>
          <p:cNvSpPr txBox="1"/>
          <p:nvPr/>
        </p:nvSpPr>
        <p:spPr>
          <a:xfrm>
            <a:off x="1219200" y="76200"/>
            <a:ext cx="6553200" cy="369332"/>
          </a:xfrm>
          <a:prstGeom prst="rect">
            <a:avLst/>
          </a:prstGeom>
          <a:noFill/>
        </p:spPr>
        <p:txBody>
          <a:bodyPr wrap="square" rtlCol="0">
            <a:spAutoFit/>
          </a:bodyPr>
          <a:lstStyle/>
          <a:p>
            <a:r>
              <a:rPr lang="fr-FR" b="1" dirty="0">
                <a:solidFill>
                  <a:srgbClr val="FF0000"/>
                </a:solidFill>
                <a:latin typeface="Calisto MT" panose="02040603050505030304" pitchFamily="18" charset="77"/>
              </a:rPr>
              <a:t>Un exemple : comment recoder le vote lors des élections ? </a:t>
            </a:r>
          </a:p>
        </p:txBody>
      </p:sp>
      <p:sp>
        <p:nvSpPr>
          <p:cNvPr id="3" name="ZoneTexte 2">
            <a:extLst>
              <a:ext uri="{FF2B5EF4-FFF2-40B4-BE49-F238E27FC236}">
                <a16:creationId xmlns:a16="http://schemas.microsoft.com/office/drawing/2014/main" id="{20D54646-BDDD-D2F4-A209-031532A5F565}"/>
              </a:ext>
            </a:extLst>
          </p:cNvPr>
          <p:cNvSpPr txBox="1"/>
          <p:nvPr/>
        </p:nvSpPr>
        <p:spPr>
          <a:xfrm>
            <a:off x="4130040" y="1295401"/>
            <a:ext cx="5013959" cy="4524315"/>
          </a:xfrm>
          <a:prstGeom prst="rect">
            <a:avLst/>
          </a:prstGeom>
          <a:noFill/>
        </p:spPr>
        <p:txBody>
          <a:bodyPr wrap="square" rtlCol="0">
            <a:spAutoFit/>
          </a:bodyPr>
          <a:lstStyle/>
          <a:p>
            <a:r>
              <a:rPr lang="fr-FR" dirty="0">
                <a:latin typeface="Calisto MT" panose="02040603050505030304" pitchFamily="18" charset="77"/>
              </a:rPr>
              <a:t>Plusieurs problématiques à prendre en compte :</a:t>
            </a:r>
          </a:p>
          <a:p>
            <a:r>
              <a:rPr lang="fr-FR" dirty="0">
                <a:latin typeface="Calisto MT" panose="02040603050505030304" pitchFamily="18" charset="77"/>
              </a:rPr>
              <a:t>-   Combien de modalités/valeurs présentes : y’en a-t-il trop ?  </a:t>
            </a:r>
          </a:p>
          <a:p>
            <a:pPr marL="285750" indent="-285750">
              <a:buFontTx/>
              <a:buChar char="-"/>
            </a:pPr>
            <a:r>
              <a:rPr lang="fr-FR" dirty="0">
                <a:latin typeface="Calisto MT" panose="02040603050505030304" pitchFamily="18" charset="77"/>
              </a:rPr>
              <a:t>Vérifier l’effectif pour chaque modalité : est-il suffisant</a:t>
            </a:r>
          </a:p>
          <a:p>
            <a:pPr marL="285750" indent="-285750">
              <a:buFontTx/>
              <a:buChar char="-"/>
            </a:pPr>
            <a:r>
              <a:rPr lang="fr-FR" dirty="0">
                <a:latin typeface="Calisto MT" panose="02040603050505030304" pitchFamily="18" charset="77"/>
              </a:rPr>
              <a:t>Que faire des non-réponses ? Cassent-elles la hiérarchie des modalités présentes (variable ordinale) ou font-elles artificiellement augmenter la moyenne des valeurs (variable discrète) ? </a:t>
            </a:r>
          </a:p>
          <a:p>
            <a:pPr marL="285750" indent="-285750">
              <a:buFontTx/>
              <a:buChar char="-"/>
            </a:pPr>
            <a:r>
              <a:rPr lang="fr-FR" dirty="0">
                <a:latin typeface="Calisto MT" panose="02040603050505030304" pitchFamily="18" charset="77"/>
              </a:rPr>
              <a:t>Comment puis-je simplifier la variété des modalités SANS perdre en richesse des données ?</a:t>
            </a:r>
          </a:p>
          <a:p>
            <a:pPr marL="285750" indent="-285750">
              <a:buFontTx/>
              <a:buChar char="-"/>
            </a:pPr>
            <a:r>
              <a:rPr lang="fr-FR" dirty="0">
                <a:latin typeface="Calisto MT" panose="02040603050505030304" pitchFamily="18" charset="77"/>
              </a:rPr>
              <a:t>Quelles modalités m’intéressent pour mesurer le lien entre deux variables que je veux étudier ? </a:t>
            </a:r>
          </a:p>
        </p:txBody>
      </p:sp>
    </p:spTree>
    <p:extLst>
      <p:ext uri="{BB962C8B-B14F-4D97-AF65-F5344CB8AC3E}">
        <p14:creationId xmlns:p14="http://schemas.microsoft.com/office/powerpoint/2010/main" val="144424739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31031</TotalTime>
  <Words>2740</Words>
  <Application>Microsoft Macintosh PowerPoint</Application>
  <PresentationFormat>Affichage à l'écran (4:3)</PresentationFormat>
  <Paragraphs>302</Paragraphs>
  <Slides>31</Slides>
  <Notes>1</Notes>
  <HiddenSlides>0</HiddenSlides>
  <MMClips>0</MMClips>
  <ScaleCrop>false</ScaleCrop>
  <HeadingPairs>
    <vt:vector size="6" baseType="variant">
      <vt:variant>
        <vt:lpstr>Polices utilisées</vt:lpstr>
      </vt:variant>
      <vt:variant>
        <vt:i4>6</vt:i4>
      </vt:variant>
      <vt:variant>
        <vt:lpstr>Thème</vt:lpstr>
      </vt:variant>
      <vt:variant>
        <vt:i4>1</vt:i4>
      </vt:variant>
      <vt:variant>
        <vt:lpstr>Titres des diapositives</vt:lpstr>
      </vt:variant>
      <vt:variant>
        <vt:i4>31</vt:i4>
      </vt:variant>
    </vt:vector>
  </HeadingPairs>
  <TitlesOfParts>
    <vt:vector size="38" baseType="lpstr">
      <vt:lpstr>Arial</vt:lpstr>
      <vt:lpstr>Calibri</vt:lpstr>
      <vt:lpstr>Calisto MT</vt:lpstr>
      <vt:lpstr>Times New Roman</vt:lpstr>
      <vt:lpstr>Verdana</vt:lpstr>
      <vt:lpstr>Wingdings</vt:lpstr>
      <vt:lpstr>Office Theme</vt:lpstr>
      <vt:lpstr>Présentation PowerPoint</vt:lpstr>
      <vt:lpstr>Présentation PowerPoint</vt:lpstr>
      <vt:lpstr>Selon les variables, que faire ? </vt:lpstr>
      <vt:lpstr>Précodage, codage et recodage</vt:lpstr>
      <vt:lpstr>Un type de variable quantitative à recoder ! </vt:lpstr>
      <vt:lpstr>Pré-codage, codage, recodage</vt:lpstr>
      <vt:lpstr>Pré-codage, codage et recodage</vt:lpstr>
      <vt:lpstr>50 nuances de recodage : démarche hypothético-déductive OU inductive ? </vt:lpstr>
      <vt:lpstr>Présentation PowerPoint</vt:lpstr>
      <vt:lpstr>Présentation PowerPoint</vt:lpstr>
      <vt:lpstr>Présentation PowerPoint</vt:lpstr>
      <vt:lpstr>Quelles opérations possibles de recodage ? </vt:lpstr>
      <vt:lpstr>Présentation PowerPoint</vt:lpstr>
      <vt:lpstr>Toujours déterminer la  nature de la variable </vt:lpstr>
      <vt:lpstr>Présentation PowerPoint</vt:lpstr>
      <vt:lpstr>Présentation PowerPoint</vt:lpstr>
      <vt:lpstr>Présentation PowerPoint</vt:lpstr>
      <vt:lpstr>Présentation PowerPoint</vt:lpstr>
      <vt:lpstr>Je crée une nouvelle variable pour recodage </vt:lpstr>
      <vt:lpstr>Plusieurs étapes indispensables</vt:lpstr>
      <vt:lpstr>Présentation PowerPoint</vt:lpstr>
      <vt:lpstr>Présentation PowerPoint</vt:lpstr>
      <vt:lpstr>Présentation PowerPoint</vt:lpstr>
      <vt:lpstr>L’intérêt de créer des indicateurs</vt:lpstr>
      <vt:lpstr>Qu’est-ce qu’une attitude ? Comment la mesurer ?  </vt:lpstr>
      <vt:lpstr>Qu’est-ce qu’une attitude?  </vt:lpstr>
      <vt:lpstr>Comment mesurer une attitude ? (I)  </vt:lpstr>
      <vt:lpstr>Comment mesurer une attitude ? (II)</vt:lpstr>
      <vt:lpstr>Les étapes pour créer une échelle d’attitude</vt:lpstr>
      <vt:lpstr>Une échelle d’attitude avec des variables ordinales</vt:lpstr>
      <vt:lpstr>Mise en pratique sous Jamovi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Méthodes des sciences politiques  Les méthodes quantitatives (semestre 2)</dc:title>
  <cp:lastModifiedBy>Léo Mignot</cp:lastModifiedBy>
  <cp:revision>401</cp:revision>
  <dcterms:created xsi:type="dcterms:W3CDTF">2022-01-04T16:09:20Z</dcterms:created>
  <dcterms:modified xsi:type="dcterms:W3CDTF">2025-02-11T10:30:54Z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reated">
    <vt:filetime>2021-01-28T00:00:00Z</vt:filetime>
  </property>
  <property fmtid="{D5CDD505-2E9C-101B-9397-08002B2CF9AE}" pid="3" name="LastSaved">
    <vt:filetime>2022-01-04T00:00:00Z</vt:filetime>
  </property>
</Properties>
</file>